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9144000" cy="51435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562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050" b="0" i="1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4569460" cy="5143500"/>
          </a:xfrm>
          <a:custGeom>
            <a:avLst/>
            <a:gdLst/>
            <a:ahLst/>
            <a:cxnLst/>
            <a:rect l="l" t="t" r="r" b="b"/>
            <a:pathLst>
              <a:path w="4569460" h="5143500">
                <a:moveTo>
                  <a:pt x="4568952" y="0"/>
                </a:moveTo>
                <a:lnTo>
                  <a:pt x="0" y="0"/>
                </a:lnTo>
                <a:lnTo>
                  <a:pt x="0" y="5143500"/>
                </a:lnTo>
                <a:lnTo>
                  <a:pt x="4568952" y="5143500"/>
                </a:lnTo>
                <a:lnTo>
                  <a:pt x="456895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455159" y="0"/>
            <a:ext cx="114298" cy="51434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8971" y="202184"/>
            <a:ext cx="8846057" cy="635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57165" y="1426718"/>
            <a:ext cx="4168775" cy="3531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1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s://biz.payulatam.com/L08438a47D1A56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3300" y="280987"/>
            <a:ext cx="707263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b="0" spc="-350" dirty="0">
                <a:latin typeface="Trebuchet MS"/>
                <a:cs typeface="Trebuchet MS"/>
              </a:rPr>
              <a:t>V</a:t>
            </a:r>
            <a:r>
              <a:rPr sz="6000" b="0" spc="-315" dirty="0">
                <a:latin typeface="Trebuchet MS"/>
                <a:cs typeface="Trebuchet MS"/>
              </a:rPr>
              <a:t>a</a:t>
            </a:r>
            <a:r>
              <a:rPr sz="6000" b="0" spc="-355" dirty="0">
                <a:latin typeface="Trebuchet MS"/>
                <a:cs typeface="Trebuchet MS"/>
              </a:rPr>
              <a:t>l</a:t>
            </a:r>
            <a:r>
              <a:rPr sz="6000" b="0" spc="-320" dirty="0">
                <a:latin typeface="Trebuchet MS"/>
                <a:cs typeface="Trebuchet MS"/>
              </a:rPr>
              <a:t>u</a:t>
            </a:r>
            <a:r>
              <a:rPr sz="6000" b="0" dirty="0">
                <a:latin typeface="Trebuchet MS"/>
                <a:cs typeface="Trebuchet MS"/>
              </a:rPr>
              <a:t>e</a:t>
            </a:r>
            <a:r>
              <a:rPr sz="6000" b="0" spc="-520" dirty="0">
                <a:latin typeface="Trebuchet MS"/>
                <a:cs typeface="Trebuchet MS"/>
              </a:rPr>
              <a:t> </a:t>
            </a:r>
            <a:r>
              <a:rPr sz="6000" b="0" spc="-150" dirty="0">
                <a:solidFill>
                  <a:srgbClr val="FFC000"/>
                </a:solidFill>
                <a:latin typeface="Trebuchet MS"/>
                <a:cs typeface="Trebuchet MS"/>
              </a:rPr>
              <a:t>S</a:t>
            </a:r>
            <a:r>
              <a:rPr sz="6000" b="0" spc="-120" dirty="0">
                <a:solidFill>
                  <a:srgbClr val="FFC000"/>
                </a:solidFill>
                <a:latin typeface="Trebuchet MS"/>
                <a:cs typeface="Trebuchet MS"/>
              </a:rPr>
              <a:t>t</a:t>
            </a:r>
            <a:r>
              <a:rPr sz="6000" b="0" spc="-114" dirty="0">
                <a:solidFill>
                  <a:srgbClr val="FFC000"/>
                </a:solidFill>
                <a:latin typeface="Trebuchet MS"/>
                <a:cs typeface="Trebuchet MS"/>
              </a:rPr>
              <a:t>rea</a:t>
            </a:r>
            <a:r>
              <a:rPr sz="6000" b="0" dirty="0">
                <a:solidFill>
                  <a:srgbClr val="FFC000"/>
                </a:solidFill>
                <a:latin typeface="Trebuchet MS"/>
                <a:cs typeface="Trebuchet MS"/>
              </a:rPr>
              <a:t>m</a:t>
            </a:r>
            <a:r>
              <a:rPr sz="6000" b="0" spc="-470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6000" b="0" spc="-220" dirty="0">
                <a:latin typeface="Trebuchet MS"/>
                <a:cs typeface="Trebuchet MS"/>
              </a:rPr>
              <a:t>M</a:t>
            </a:r>
            <a:r>
              <a:rPr sz="6000" b="0" spc="-215" dirty="0">
                <a:latin typeface="Trebuchet MS"/>
                <a:cs typeface="Trebuchet MS"/>
              </a:rPr>
              <a:t>a</a:t>
            </a:r>
            <a:r>
              <a:rPr sz="6000" b="0" spc="-225" dirty="0">
                <a:latin typeface="Trebuchet MS"/>
                <a:cs typeface="Trebuchet MS"/>
              </a:rPr>
              <a:t>pp</a:t>
            </a:r>
            <a:r>
              <a:rPr sz="6000" b="0" spc="-210" dirty="0">
                <a:latin typeface="Trebuchet MS"/>
                <a:cs typeface="Trebuchet MS"/>
              </a:rPr>
              <a:t>i</a:t>
            </a:r>
            <a:r>
              <a:rPr sz="6000" b="0" spc="-240" dirty="0">
                <a:latin typeface="Trebuchet MS"/>
                <a:cs typeface="Trebuchet MS"/>
              </a:rPr>
              <a:t>n</a:t>
            </a:r>
            <a:r>
              <a:rPr sz="6000" b="0" dirty="0">
                <a:latin typeface="Trebuchet MS"/>
                <a:cs typeface="Trebuchet MS"/>
              </a:rPr>
              <a:t>g</a:t>
            </a:r>
            <a:endParaRPr sz="6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35100" y="1488439"/>
            <a:ext cx="6182359" cy="365505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41968" y="4817427"/>
            <a:ext cx="12446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 MT"/>
                <a:cs typeface="Arial MT"/>
              </a:rPr>
              <a:t>2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6122" y="1700974"/>
            <a:ext cx="3108325" cy="133731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 marR="5080" algn="just">
              <a:lnSpc>
                <a:spcPct val="116100"/>
              </a:lnSpc>
              <a:spcBef>
                <a:spcPts val="115"/>
              </a:spcBef>
            </a:pPr>
            <a:r>
              <a:rPr sz="1400" i="1" spc="-20" dirty="0">
                <a:solidFill>
                  <a:srgbClr val="FFFFFF"/>
                </a:solidFill>
                <a:latin typeface="Georgia"/>
                <a:cs typeface="Georgia"/>
              </a:rPr>
              <a:t>“Cuando</a:t>
            </a:r>
            <a:r>
              <a:rPr sz="1400" i="1" spc="-15" dirty="0">
                <a:solidFill>
                  <a:srgbClr val="FFFFFF"/>
                </a:solidFill>
                <a:latin typeface="Georgia"/>
                <a:cs typeface="Georgia"/>
              </a:rPr>
              <a:t> no</a:t>
            </a:r>
            <a:r>
              <a:rPr sz="1400" i="1" spc="-1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Georgia"/>
                <a:cs typeface="Georgia"/>
              </a:rPr>
              <a:t>se</a:t>
            </a:r>
            <a:r>
              <a:rPr sz="1400" i="1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i="1" spc="-20" dirty="0">
                <a:solidFill>
                  <a:srgbClr val="FFFFFF"/>
                </a:solidFill>
                <a:latin typeface="Georgia"/>
                <a:cs typeface="Georgia"/>
              </a:rPr>
              <a:t>puede</a:t>
            </a:r>
            <a:r>
              <a:rPr sz="1400" i="1" spc="-1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Georgia"/>
                <a:cs typeface="Georgia"/>
              </a:rPr>
              <a:t>representar</a:t>
            </a:r>
            <a:r>
              <a:rPr sz="1400" i="1" dirty="0">
                <a:solidFill>
                  <a:srgbClr val="FFFFFF"/>
                </a:solidFill>
                <a:latin typeface="Georgia"/>
                <a:cs typeface="Georgia"/>
              </a:rPr>
              <a:t> y </a:t>
            </a:r>
            <a:r>
              <a:rPr sz="1400" i="1" spc="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Georgia"/>
                <a:cs typeface="Georgia"/>
              </a:rPr>
              <a:t>medir,</a:t>
            </a:r>
            <a:r>
              <a:rPr sz="1400" i="1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i="1" spc="-15" dirty="0">
                <a:solidFill>
                  <a:srgbClr val="FFFFFF"/>
                </a:solidFill>
                <a:latin typeface="Georgia"/>
                <a:cs typeface="Georgia"/>
              </a:rPr>
              <a:t>no</a:t>
            </a:r>
            <a:r>
              <a:rPr sz="1400" i="1" spc="-1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Georgia"/>
                <a:cs typeface="Georgia"/>
              </a:rPr>
              <a:t>se</a:t>
            </a:r>
            <a:r>
              <a:rPr sz="1400" i="1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i="1" spc="-15" dirty="0">
                <a:solidFill>
                  <a:srgbClr val="FFFFFF"/>
                </a:solidFill>
                <a:latin typeface="Georgia"/>
                <a:cs typeface="Georgia"/>
              </a:rPr>
              <a:t>puede</a:t>
            </a:r>
            <a:r>
              <a:rPr sz="1400" i="1" spc="-1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Georgia"/>
                <a:cs typeface="Georgia"/>
              </a:rPr>
              <a:t>entender</a:t>
            </a:r>
            <a:r>
              <a:rPr sz="1400" i="1" spc="33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i="1" dirty="0">
                <a:solidFill>
                  <a:srgbClr val="FFFFFF"/>
                </a:solidFill>
                <a:latin typeface="Georgia"/>
                <a:cs typeface="Georgia"/>
              </a:rPr>
              <a:t>y </a:t>
            </a:r>
            <a:r>
              <a:rPr sz="1400" i="1" spc="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Georgia"/>
                <a:cs typeface="Georgia"/>
              </a:rPr>
              <a:t>mejorar”</a:t>
            </a:r>
            <a:endParaRPr sz="1400">
              <a:latin typeface="Georgia"/>
              <a:cs typeface="Georgia"/>
            </a:endParaRPr>
          </a:p>
          <a:p>
            <a:pPr>
              <a:lnSpc>
                <a:spcPct val="100000"/>
              </a:lnSpc>
            </a:pPr>
            <a:endParaRPr sz="1600">
              <a:latin typeface="Georgia"/>
              <a:cs typeface="Georgia"/>
            </a:endParaRPr>
          </a:p>
          <a:p>
            <a:pPr marL="12700" algn="just">
              <a:lnSpc>
                <a:spcPct val="100000"/>
              </a:lnSpc>
              <a:spcBef>
                <a:spcPts val="960"/>
              </a:spcBef>
            </a:pPr>
            <a:r>
              <a:rPr sz="1400" i="1" dirty="0">
                <a:solidFill>
                  <a:srgbClr val="FFFFFF"/>
                </a:solidFill>
                <a:latin typeface="Georgia"/>
                <a:cs typeface="Georgia"/>
              </a:rPr>
              <a:t>G&amp;C</a:t>
            </a:r>
            <a:r>
              <a:rPr sz="1400" i="1" spc="-3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Georgia"/>
                <a:cs typeface="Georgia"/>
              </a:rPr>
              <a:t>L</a:t>
            </a:r>
            <a:r>
              <a:rPr sz="1400" i="1" dirty="0">
                <a:solidFill>
                  <a:srgbClr val="FFFFFF"/>
                </a:solidFill>
                <a:latin typeface="Georgia"/>
                <a:cs typeface="Georgia"/>
              </a:rPr>
              <a:t>ean</a:t>
            </a:r>
            <a:r>
              <a:rPr sz="1400" i="1" spc="-7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i="1" dirty="0">
                <a:solidFill>
                  <a:srgbClr val="FFFFFF"/>
                </a:solidFill>
                <a:latin typeface="Georgia"/>
                <a:cs typeface="Georgia"/>
              </a:rPr>
              <a:t>Sig</a:t>
            </a:r>
            <a:r>
              <a:rPr sz="1400" i="1" spc="10" dirty="0">
                <a:solidFill>
                  <a:srgbClr val="FFFFFF"/>
                </a:solidFill>
                <a:latin typeface="Georgia"/>
                <a:cs typeface="Georgia"/>
              </a:rPr>
              <a:t>m</a:t>
            </a:r>
            <a:r>
              <a:rPr sz="1400" i="1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577086" y="419417"/>
            <a:ext cx="1373505" cy="1059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829"/>
              </a:lnSpc>
              <a:spcBef>
                <a:spcPts val="100"/>
              </a:spcBef>
            </a:pPr>
            <a:r>
              <a:rPr sz="3200" b="0" spc="25" dirty="0">
                <a:latin typeface="Trebuchet MS"/>
                <a:cs typeface="Trebuchet MS"/>
              </a:rPr>
              <a:t>¿</a:t>
            </a:r>
            <a:r>
              <a:rPr sz="3200" b="0" spc="15" dirty="0">
                <a:latin typeface="Trebuchet MS"/>
                <a:cs typeface="Trebuchet MS"/>
              </a:rPr>
              <a:t>Q</a:t>
            </a:r>
            <a:r>
              <a:rPr sz="3200" b="0" spc="-10" dirty="0">
                <a:latin typeface="Trebuchet MS"/>
                <a:cs typeface="Trebuchet MS"/>
              </a:rPr>
              <a:t>u</a:t>
            </a:r>
            <a:r>
              <a:rPr sz="3200" b="0" dirty="0">
                <a:latin typeface="Trebuchet MS"/>
                <a:cs typeface="Trebuchet MS"/>
              </a:rPr>
              <a:t>é</a:t>
            </a:r>
            <a:r>
              <a:rPr sz="3200" b="0" spc="-295" dirty="0">
                <a:latin typeface="Trebuchet MS"/>
                <a:cs typeface="Trebuchet MS"/>
              </a:rPr>
              <a:t> </a:t>
            </a:r>
            <a:r>
              <a:rPr sz="3200" b="0" spc="10" dirty="0">
                <a:latin typeface="Trebuchet MS"/>
                <a:cs typeface="Trebuchet MS"/>
              </a:rPr>
              <a:t>es</a:t>
            </a:r>
            <a:endParaRPr sz="3200">
              <a:latin typeface="Trebuchet MS"/>
              <a:cs typeface="Trebuchet MS"/>
            </a:endParaRPr>
          </a:p>
          <a:p>
            <a:pPr marL="175260">
              <a:lnSpc>
                <a:spcPts val="4310"/>
              </a:lnSpc>
            </a:pPr>
            <a:r>
              <a:rPr sz="3600" b="0" spc="75" dirty="0">
                <a:latin typeface="Trebuchet MS"/>
                <a:cs typeface="Trebuchet MS"/>
              </a:rPr>
              <a:t>VSM</a:t>
            </a:r>
            <a:r>
              <a:rPr sz="3200" b="0" spc="75" dirty="0">
                <a:latin typeface="Trebuchet MS"/>
                <a:cs typeface="Trebuchet MS"/>
              </a:rPr>
              <a:t>?</a:t>
            </a:r>
            <a:endParaRPr sz="320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85239" y="3395979"/>
            <a:ext cx="1968500" cy="123698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897120" y="476318"/>
            <a:ext cx="3851910" cy="381507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065" marR="5080" indent="1270" algn="ctr">
              <a:lnSpc>
                <a:spcPct val="115100"/>
              </a:lnSpc>
              <a:spcBef>
                <a:spcPts val="110"/>
              </a:spcBef>
            </a:pPr>
            <a:r>
              <a:rPr sz="2400" spc="-5" dirty="0">
                <a:latin typeface="Georgia"/>
                <a:cs typeface="Georgia"/>
              </a:rPr>
              <a:t>Value </a:t>
            </a:r>
            <a:r>
              <a:rPr sz="2400" spc="-10" dirty="0">
                <a:latin typeface="Georgia"/>
                <a:cs typeface="Georgia"/>
              </a:rPr>
              <a:t>Stream </a:t>
            </a:r>
            <a:r>
              <a:rPr sz="2400" spc="-5" dirty="0">
                <a:latin typeface="Georgia"/>
                <a:cs typeface="Georgia"/>
              </a:rPr>
              <a:t>Mapping </a:t>
            </a:r>
            <a:r>
              <a:rPr sz="2400" dirty="0">
                <a:latin typeface="Georgia"/>
                <a:cs typeface="Georgia"/>
              </a:rPr>
              <a:t> representa </a:t>
            </a:r>
            <a:r>
              <a:rPr sz="2400" spc="-5" dirty="0">
                <a:latin typeface="Georgia"/>
                <a:cs typeface="Georgia"/>
              </a:rPr>
              <a:t>todos los pasos </a:t>
            </a:r>
            <a:r>
              <a:rPr sz="2400" dirty="0">
                <a:latin typeface="Georgia"/>
                <a:cs typeface="Georgia"/>
              </a:rPr>
              <a:t>o </a:t>
            </a:r>
            <a:r>
              <a:rPr sz="2400" spc="-56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actividades </a:t>
            </a:r>
            <a:r>
              <a:rPr sz="2400" dirty="0">
                <a:latin typeface="Georgia"/>
                <a:cs typeface="Georgia"/>
              </a:rPr>
              <a:t>(que </a:t>
            </a:r>
            <a:r>
              <a:rPr sz="2400" spc="-5" dirty="0">
                <a:latin typeface="Georgia"/>
                <a:cs typeface="Georgia"/>
              </a:rPr>
              <a:t>adicionan </a:t>
            </a:r>
            <a:r>
              <a:rPr sz="2400" dirty="0">
                <a:latin typeface="Georgia"/>
                <a:cs typeface="Georgia"/>
              </a:rPr>
              <a:t>o </a:t>
            </a:r>
            <a:r>
              <a:rPr sz="2400" spc="-56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no </a:t>
            </a:r>
            <a:r>
              <a:rPr sz="2400" spc="-5" dirty="0">
                <a:latin typeface="Georgia"/>
                <a:cs typeface="Georgia"/>
              </a:rPr>
              <a:t>adicionan valor) </a:t>
            </a:r>
            <a:r>
              <a:rPr sz="240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requeridas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para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spc="-25" dirty="0">
                <a:latin typeface="Georgia"/>
                <a:cs typeface="Georgia"/>
              </a:rPr>
              <a:t>realizar</a:t>
            </a:r>
            <a:r>
              <a:rPr sz="2400" spc="8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un </a:t>
            </a:r>
            <a:r>
              <a:rPr sz="240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ser</a:t>
            </a:r>
            <a:r>
              <a:rPr sz="2400" dirty="0">
                <a:latin typeface="Georgia"/>
                <a:cs typeface="Georgia"/>
              </a:rPr>
              <a:t>vi</a:t>
            </a:r>
            <a:r>
              <a:rPr sz="2400" spc="-30" dirty="0">
                <a:latin typeface="Georgia"/>
                <a:cs typeface="Georgia"/>
              </a:rPr>
              <a:t>c</a:t>
            </a:r>
            <a:r>
              <a:rPr sz="2400" spc="-5" dirty="0">
                <a:latin typeface="Georgia"/>
                <a:cs typeface="Georgia"/>
              </a:rPr>
              <a:t>i</a:t>
            </a:r>
            <a:r>
              <a:rPr sz="2400" dirty="0">
                <a:latin typeface="Georgia"/>
                <a:cs typeface="Georgia"/>
              </a:rPr>
              <a:t>o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spc="5" dirty="0">
                <a:latin typeface="Georgia"/>
                <a:cs typeface="Georgia"/>
              </a:rPr>
              <a:t>p</a:t>
            </a:r>
            <a:r>
              <a:rPr sz="2400" spc="-5" dirty="0">
                <a:latin typeface="Georgia"/>
                <a:cs typeface="Georgia"/>
              </a:rPr>
              <a:t>r</a:t>
            </a:r>
            <a:r>
              <a:rPr sz="2400" spc="5" dirty="0">
                <a:latin typeface="Georgia"/>
                <a:cs typeface="Georgia"/>
              </a:rPr>
              <a:t>o</a:t>
            </a:r>
            <a:r>
              <a:rPr sz="2400" dirty="0">
                <a:latin typeface="Georgia"/>
                <a:cs typeface="Georgia"/>
              </a:rPr>
              <a:t>d</a:t>
            </a:r>
            <a:r>
              <a:rPr sz="2400" spc="-5" dirty="0">
                <a:latin typeface="Georgia"/>
                <a:cs typeface="Georgia"/>
              </a:rPr>
              <a:t>u</a:t>
            </a:r>
            <a:r>
              <a:rPr sz="2400" spc="-10" dirty="0">
                <a:latin typeface="Georgia"/>
                <a:cs typeface="Georgia"/>
              </a:rPr>
              <a:t>c</a:t>
            </a:r>
            <a:r>
              <a:rPr sz="2400" spc="-30" dirty="0">
                <a:latin typeface="Georgia"/>
                <a:cs typeface="Georgia"/>
              </a:rPr>
              <a:t>t</a:t>
            </a:r>
            <a:r>
              <a:rPr sz="2400" dirty="0">
                <a:latin typeface="Georgia"/>
                <a:cs typeface="Georgia"/>
              </a:rPr>
              <a:t>o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</a:t>
            </a:r>
            <a:r>
              <a:rPr sz="2400" spc="-5" dirty="0">
                <a:latin typeface="Georgia"/>
                <a:cs typeface="Georgia"/>
              </a:rPr>
              <a:t>e</a:t>
            </a:r>
            <a:r>
              <a:rPr sz="2400" dirty="0">
                <a:latin typeface="Georgia"/>
                <a:cs typeface="Georgia"/>
              </a:rPr>
              <a:t>sde</a:t>
            </a:r>
            <a:r>
              <a:rPr sz="2400" spc="-16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l</a:t>
            </a:r>
            <a:r>
              <a:rPr sz="2400" spc="-30" dirty="0">
                <a:latin typeface="Georgia"/>
                <a:cs typeface="Georgia"/>
              </a:rPr>
              <a:t>a</a:t>
            </a:r>
            <a:r>
              <a:rPr sz="2400" dirty="0">
                <a:latin typeface="Georgia"/>
                <a:cs typeface="Georgia"/>
              </a:rPr>
              <a:t>s  </a:t>
            </a:r>
            <a:r>
              <a:rPr sz="2400" spc="-25" dirty="0">
                <a:latin typeface="Georgia"/>
                <a:cs typeface="Georgia"/>
              </a:rPr>
              <a:t>materias</a:t>
            </a:r>
            <a:r>
              <a:rPr sz="2400" spc="5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primas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momento </a:t>
            </a:r>
            <a:r>
              <a:rPr sz="2400" spc="-56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de verdad hasta el </a:t>
            </a:r>
            <a:r>
              <a:rPr sz="2400" spc="-25" dirty="0">
                <a:latin typeface="Georgia"/>
                <a:cs typeface="Georgia"/>
              </a:rPr>
              <a:t>cliente 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25" dirty="0">
                <a:latin typeface="Georgia"/>
                <a:cs typeface="Georgia"/>
              </a:rPr>
              <a:t>final.</a:t>
            </a:r>
            <a:endParaRPr sz="24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2107" y="1446090"/>
            <a:ext cx="3766185" cy="1500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15100"/>
              </a:lnSpc>
              <a:spcBef>
                <a:spcPts val="105"/>
              </a:spcBef>
            </a:pPr>
            <a:r>
              <a:rPr sz="1200" i="1" spc="-15" dirty="0">
                <a:solidFill>
                  <a:srgbClr val="FFFFFF"/>
                </a:solidFill>
                <a:latin typeface="Georgia"/>
                <a:cs typeface="Georgia"/>
              </a:rPr>
              <a:t>Brindar</a:t>
            </a:r>
            <a:r>
              <a:rPr sz="1200" i="1" spc="-1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spc="-5" dirty="0">
                <a:solidFill>
                  <a:srgbClr val="FFFFFF"/>
                </a:solidFill>
                <a:latin typeface="Georgia"/>
                <a:cs typeface="Georgia"/>
              </a:rPr>
              <a:t>al</a:t>
            </a:r>
            <a:r>
              <a:rPr sz="1200" i="1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spc="-10" dirty="0">
                <a:solidFill>
                  <a:srgbClr val="FFFFFF"/>
                </a:solidFill>
                <a:latin typeface="Georgia"/>
                <a:cs typeface="Georgia"/>
              </a:rPr>
              <a:t>participante</a:t>
            </a:r>
            <a:r>
              <a:rPr sz="1200" i="1" spc="-5" dirty="0">
                <a:solidFill>
                  <a:srgbClr val="FFFFFF"/>
                </a:solidFill>
                <a:latin typeface="Georgia"/>
                <a:cs typeface="Georgia"/>
              </a:rPr>
              <a:t> los</a:t>
            </a:r>
            <a:r>
              <a:rPr sz="1200" i="1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spc="-15" dirty="0">
                <a:solidFill>
                  <a:srgbClr val="FFFFFF"/>
                </a:solidFill>
                <a:latin typeface="Georgia"/>
                <a:cs typeface="Georgia"/>
              </a:rPr>
              <a:t>conocimientos</a:t>
            </a:r>
            <a:r>
              <a:rPr sz="1200" i="1" spc="-1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spc="-15" dirty="0">
                <a:solidFill>
                  <a:srgbClr val="FFFFFF"/>
                </a:solidFill>
                <a:latin typeface="Georgia"/>
                <a:cs typeface="Georgia"/>
              </a:rPr>
              <a:t>necesarios </a:t>
            </a:r>
            <a:r>
              <a:rPr sz="1200" i="1" spc="-27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spc="-5" dirty="0">
                <a:solidFill>
                  <a:srgbClr val="FFFFFF"/>
                </a:solidFill>
                <a:latin typeface="Georgia"/>
                <a:cs typeface="Georgia"/>
              </a:rPr>
              <a:t>para </a:t>
            </a:r>
            <a:r>
              <a:rPr sz="1200" i="1" spc="-15" dirty="0">
                <a:solidFill>
                  <a:srgbClr val="FFFFFF"/>
                </a:solidFill>
                <a:latin typeface="Georgia"/>
                <a:cs typeface="Georgia"/>
              </a:rPr>
              <a:t>identificar </a:t>
            </a:r>
            <a:r>
              <a:rPr sz="1200" i="1" spc="-5" dirty="0">
                <a:solidFill>
                  <a:srgbClr val="FFFFFF"/>
                </a:solidFill>
                <a:latin typeface="Georgia"/>
                <a:cs typeface="Georgia"/>
              </a:rPr>
              <a:t>la cadena </a:t>
            </a:r>
            <a:r>
              <a:rPr sz="1200" i="1" dirty="0">
                <a:solidFill>
                  <a:srgbClr val="FFFFFF"/>
                </a:solidFill>
                <a:latin typeface="Georgia"/>
                <a:cs typeface="Georgia"/>
              </a:rPr>
              <a:t>de </a:t>
            </a:r>
            <a:r>
              <a:rPr sz="1200" i="1" spc="-15" dirty="0">
                <a:solidFill>
                  <a:srgbClr val="FFFFFF"/>
                </a:solidFill>
                <a:latin typeface="Georgia"/>
                <a:cs typeface="Georgia"/>
              </a:rPr>
              <a:t>valor </a:t>
            </a:r>
            <a:r>
              <a:rPr sz="1200" i="1" spc="-5" dirty="0">
                <a:solidFill>
                  <a:srgbClr val="FFFFFF"/>
                </a:solidFill>
                <a:latin typeface="Georgia"/>
                <a:cs typeface="Georgia"/>
              </a:rPr>
              <a:t>actual </a:t>
            </a:r>
            <a:r>
              <a:rPr sz="1200" i="1" spc="-15" dirty="0">
                <a:solidFill>
                  <a:srgbClr val="FFFFFF"/>
                </a:solidFill>
                <a:latin typeface="Georgia"/>
                <a:cs typeface="Georgia"/>
              </a:rPr>
              <a:t>incluyendo </a:t>
            </a:r>
            <a:r>
              <a:rPr sz="1200" i="1" spc="-10" dirty="0">
                <a:solidFill>
                  <a:srgbClr val="FFFFFF"/>
                </a:solidFill>
                <a:latin typeface="Georgia"/>
                <a:cs typeface="Georgia"/>
              </a:rPr>
              <a:t> acciones</a:t>
            </a:r>
            <a:r>
              <a:rPr sz="1200" i="1" spc="-5" dirty="0">
                <a:solidFill>
                  <a:srgbClr val="FFFFFF"/>
                </a:solidFill>
                <a:latin typeface="Georgia"/>
                <a:cs typeface="Georgia"/>
              </a:rPr>
              <a:t> que </a:t>
            </a:r>
            <a:r>
              <a:rPr sz="1200" i="1" spc="-15" dirty="0">
                <a:solidFill>
                  <a:srgbClr val="FFFFFF"/>
                </a:solidFill>
                <a:latin typeface="Georgia"/>
                <a:cs typeface="Georgia"/>
              </a:rPr>
              <a:t>agregan</a:t>
            </a:r>
            <a:r>
              <a:rPr sz="1200" i="1" spc="254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dirty="0">
                <a:solidFill>
                  <a:srgbClr val="FFFFFF"/>
                </a:solidFill>
                <a:latin typeface="Georgia"/>
                <a:cs typeface="Georgia"/>
              </a:rPr>
              <a:t>y</a:t>
            </a:r>
            <a:r>
              <a:rPr sz="1200" i="1" spc="29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spc="5" dirty="0">
                <a:solidFill>
                  <a:srgbClr val="FFFFFF"/>
                </a:solidFill>
                <a:latin typeface="Georgia"/>
                <a:cs typeface="Georgia"/>
              </a:rPr>
              <a:t>no </a:t>
            </a:r>
            <a:r>
              <a:rPr sz="1200" i="1" spc="-10" dirty="0">
                <a:solidFill>
                  <a:srgbClr val="FFFFFF"/>
                </a:solidFill>
                <a:latin typeface="Georgia"/>
                <a:cs typeface="Georgia"/>
              </a:rPr>
              <a:t>agregan</a:t>
            </a:r>
            <a:r>
              <a:rPr sz="1200" i="1" spc="27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spc="-15" dirty="0">
                <a:solidFill>
                  <a:srgbClr val="FFFFFF"/>
                </a:solidFill>
                <a:latin typeface="Georgia"/>
                <a:cs typeface="Georgia"/>
              </a:rPr>
              <a:t>valor</a:t>
            </a:r>
            <a:r>
              <a:rPr sz="1200" i="1" spc="26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dirty="0">
                <a:solidFill>
                  <a:srgbClr val="FFFFFF"/>
                </a:solidFill>
                <a:latin typeface="Georgia"/>
                <a:cs typeface="Georgia"/>
              </a:rPr>
              <a:t>a </a:t>
            </a:r>
            <a:r>
              <a:rPr sz="1200" i="1" spc="-5" dirty="0">
                <a:solidFill>
                  <a:srgbClr val="FFFFFF"/>
                </a:solidFill>
                <a:latin typeface="Georgia"/>
                <a:cs typeface="Georgia"/>
              </a:rPr>
              <a:t>lo </a:t>
            </a:r>
            <a:r>
              <a:rPr sz="1200" i="1" spc="-20" dirty="0">
                <a:solidFill>
                  <a:srgbClr val="FFFFFF"/>
                </a:solidFill>
                <a:latin typeface="Georgia"/>
                <a:cs typeface="Georgia"/>
              </a:rPr>
              <a:t>largo </a:t>
            </a:r>
            <a:r>
              <a:rPr sz="1200" i="1" spc="-1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dirty="0">
                <a:solidFill>
                  <a:srgbClr val="FFFFFF"/>
                </a:solidFill>
                <a:latin typeface="Georgia"/>
                <a:cs typeface="Georgia"/>
              </a:rPr>
              <a:t>de un </a:t>
            </a:r>
            <a:r>
              <a:rPr sz="1200" i="1" spc="-5" dirty="0">
                <a:solidFill>
                  <a:srgbClr val="FFFFFF"/>
                </a:solidFill>
                <a:latin typeface="Georgia"/>
                <a:cs typeface="Georgia"/>
              </a:rPr>
              <a:t>proceso, </a:t>
            </a:r>
            <a:r>
              <a:rPr sz="1200" i="1" spc="-10" dirty="0">
                <a:solidFill>
                  <a:srgbClr val="FFFFFF"/>
                </a:solidFill>
                <a:latin typeface="Georgia"/>
                <a:cs typeface="Georgia"/>
              </a:rPr>
              <a:t>también obtendrá </a:t>
            </a:r>
            <a:r>
              <a:rPr sz="1200" i="1" spc="-15" dirty="0">
                <a:solidFill>
                  <a:srgbClr val="FFFFFF"/>
                </a:solidFill>
                <a:latin typeface="Georgia"/>
                <a:cs typeface="Georgia"/>
              </a:rPr>
              <a:t>las habilidades </a:t>
            </a:r>
            <a:r>
              <a:rPr sz="1200" i="1" spc="-5" dirty="0">
                <a:solidFill>
                  <a:srgbClr val="FFFFFF"/>
                </a:solidFill>
                <a:latin typeface="Georgia"/>
                <a:cs typeface="Georgia"/>
              </a:rPr>
              <a:t>para </a:t>
            </a:r>
            <a:r>
              <a:rPr sz="1200" i="1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spc="-5" dirty="0">
                <a:solidFill>
                  <a:srgbClr val="FFFFFF"/>
                </a:solidFill>
                <a:latin typeface="Georgia"/>
                <a:cs typeface="Georgia"/>
              </a:rPr>
              <a:t>optimizar </a:t>
            </a:r>
            <a:r>
              <a:rPr sz="1200" i="1" dirty="0">
                <a:solidFill>
                  <a:srgbClr val="FFFFFF"/>
                </a:solidFill>
                <a:latin typeface="Georgia"/>
                <a:cs typeface="Georgia"/>
              </a:rPr>
              <a:t>y</a:t>
            </a:r>
            <a:r>
              <a:rPr sz="1200" i="1" spc="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spc="-20" dirty="0">
                <a:solidFill>
                  <a:srgbClr val="FFFFFF"/>
                </a:solidFill>
                <a:latin typeface="Georgia"/>
                <a:cs typeface="Georgia"/>
              </a:rPr>
              <a:t>desarrollar</a:t>
            </a:r>
            <a:r>
              <a:rPr sz="1200" i="1" spc="24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spc="-15" dirty="0">
                <a:solidFill>
                  <a:srgbClr val="FFFFFF"/>
                </a:solidFill>
                <a:latin typeface="Georgia"/>
                <a:cs typeface="Georgia"/>
              </a:rPr>
              <a:t>el</a:t>
            </a:r>
            <a:r>
              <a:rPr sz="1200" i="1" spc="26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spc="-15" dirty="0">
                <a:solidFill>
                  <a:srgbClr val="FFFFFF"/>
                </a:solidFill>
                <a:latin typeface="Georgia"/>
                <a:cs typeface="Georgia"/>
              </a:rPr>
              <a:t>estado </a:t>
            </a:r>
            <a:r>
              <a:rPr sz="1200" i="1" spc="-10" dirty="0">
                <a:solidFill>
                  <a:srgbClr val="FFFFFF"/>
                </a:solidFill>
                <a:latin typeface="Georgia"/>
                <a:cs typeface="Georgia"/>
              </a:rPr>
              <a:t>futuro </a:t>
            </a:r>
            <a:r>
              <a:rPr sz="1200" i="1" dirty="0">
                <a:solidFill>
                  <a:srgbClr val="FFFFFF"/>
                </a:solidFill>
                <a:latin typeface="Georgia"/>
                <a:cs typeface="Georgia"/>
              </a:rPr>
              <a:t>de </a:t>
            </a:r>
            <a:r>
              <a:rPr sz="1200" i="1" spc="-5" dirty="0">
                <a:solidFill>
                  <a:srgbClr val="FFFFFF"/>
                </a:solidFill>
                <a:latin typeface="Georgia"/>
                <a:cs typeface="Georgia"/>
              </a:rPr>
              <a:t>la cadena </a:t>
            </a:r>
            <a:r>
              <a:rPr sz="1200" i="1" dirty="0">
                <a:solidFill>
                  <a:srgbClr val="FFFFFF"/>
                </a:solidFill>
                <a:latin typeface="Georgia"/>
                <a:cs typeface="Georgia"/>
              </a:rPr>
              <a:t> de</a:t>
            </a:r>
            <a:r>
              <a:rPr sz="1200" i="1" spc="16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spc="-5" dirty="0">
                <a:solidFill>
                  <a:srgbClr val="FFFFFF"/>
                </a:solidFill>
                <a:latin typeface="Georgia"/>
                <a:cs typeface="Georgia"/>
              </a:rPr>
              <a:t>valor,</a:t>
            </a:r>
            <a:r>
              <a:rPr sz="1200" i="1" spc="16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spc="-10" dirty="0">
                <a:solidFill>
                  <a:srgbClr val="FFFFFF"/>
                </a:solidFill>
                <a:latin typeface="Georgia"/>
                <a:cs typeface="Georgia"/>
              </a:rPr>
              <a:t>minimizando</a:t>
            </a:r>
            <a:r>
              <a:rPr sz="1200" i="1" spc="17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spc="-5" dirty="0">
                <a:solidFill>
                  <a:srgbClr val="FFFFFF"/>
                </a:solidFill>
                <a:latin typeface="Georgia"/>
                <a:cs typeface="Georgia"/>
              </a:rPr>
              <a:t>el</a:t>
            </a:r>
            <a:r>
              <a:rPr sz="1200" i="1" spc="16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spc="-5" dirty="0">
                <a:solidFill>
                  <a:srgbClr val="FFFFFF"/>
                </a:solidFill>
                <a:latin typeface="Georgia"/>
                <a:cs typeface="Georgia"/>
              </a:rPr>
              <a:t>tiempo</a:t>
            </a:r>
            <a:r>
              <a:rPr sz="1200" i="1" spc="14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spc="5" dirty="0">
                <a:solidFill>
                  <a:srgbClr val="FFFFFF"/>
                </a:solidFill>
                <a:latin typeface="Georgia"/>
                <a:cs typeface="Georgia"/>
              </a:rPr>
              <a:t>de</a:t>
            </a:r>
            <a:r>
              <a:rPr sz="1200" i="1" spc="16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spc="-5" dirty="0">
                <a:solidFill>
                  <a:srgbClr val="FFFFFF"/>
                </a:solidFill>
                <a:latin typeface="Georgia"/>
                <a:cs typeface="Georgia"/>
              </a:rPr>
              <a:t>ciclo</a:t>
            </a:r>
            <a:r>
              <a:rPr sz="1200" i="1" spc="16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dirty="0">
                <a:solidFill>
                  <a:srgbClr val="FFFFFF"/>
                </a:solidFill>
                <a:latin typeface="Georgia"/>
                <a:cs typeface="Georgia"/>
              </a:rPr>
              <a:t>y</a:t>
            </a:r>
            <a:r>
              <a:rPr sz="1200" i="1" spc="17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spc="-5" dirty="0">
                <a:solidFill>
                  <a:srgbClr val="FFFFFF"/>
                </a:solidFill>
                <a:latin typeface="Georgia"/>
                <a:cs typeface="Georgia"/>
              </a:rPr>
              <a:t>los</a:t>
            </a:r>
            <a:r>
              <a:rPr sz="1200" i="1" spc="17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spc="-5" dirty="0">
                <a:solidFill>
                  <a:srgbClr val="FFFFFF"/>
                </a:solidFill>
                <a:latin typeface="Georgia"/>
                <a:cs typeface="Georgia"/>
              </a:rPr>
              <a:t>costos </a:t>
            </a:r>
            <a:r>
              <a:rPr sz="1200" i="1" spc="-28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dirty="0">
                <a:solidFill>
                  <a:srgbClr val="FFFFFF"/>
                </a:solidFill>
                <a:latin typeface="Georgia"/>
                <a:cs typeface="Georgia"/>
              </a:rPr>
              <a:t>de</a:t>
            </a:r>
            <a:r>
              <a:rPr sz="1200" i="1" spc="-6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200" i="1" spc="-10" dirty="0">
                <a:solidFill>
                  <a:srgbClr val="FFFFFF"/>
                </a:solidFill>
                <a:latin typeface="Georgia"/>
                <a:cs typeface="Georgia"/>
              </a:rPr>
              <a:t>operación..</a:t>
            </a:r>
            <a:endParaRPr sz="1200">
              <a:latin typeface="Georgia"/>
              <a:cs typeface="Georgi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00760" y="246697"/>
            <a:ext cx="2521585" cy="1001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46379">
              <a:lnSpc>
                <a:spcPct val="100000"/>
              </a:lnSpc>
              <a:spcBef>
                <a:spcPts val="100"/>
              </a:spcBef>
            </a:pPr>
            <a:r>
              <a:rPr sz="3200" b="0" spc="-140" dirty="0">
                <a:latin typeface="Trebuchet MS"/>
                <a:cs typeface="Trebuchet MS"/>
              </a:rPr>
              <a:t>O</a:t>
            </a:r>
            <a:r>
              <a:rPr sz="3200" b="0" spc="-145" dirty="0">
                <a:latin typeface="Trebuchet MS"/>
                <a:cs typeface="Trebuchet MS"/>
              </a:rPr>
              <a:t>b</a:t>
            </a:r>
            <a:r>
              <a:rPr sz="3200" b="0" spc="-135" dirty="0">
                <a:latin typeface="Trebuchet MS"/>
                <a:cs typeface="Trebuchet MS"/>
              </a:rPr>
              <a:t>j</a:t>
            </a:r>
            <a:r>
              <a:rPr sz="3200" b="0" spc="-170" dirty="0">
                <a:latin typeface="Trebuchet MS"/>
                <a:cs typeface="Trebuchet MS"/>
              </a:rPr>
              <a:t>e</a:t>
            </a:r>
            <a:r>
              <a:rPr sz="3200" b="0" spc="-175" dirty="0">
                <a:latin typeface="Trebuchet MS"/>
                <a:cs typeface="Trebuchet MS"/>
              </a:rPr>
              <a:t>t</a:t>
            </a:r>
            <a:r>
              <a:rPr sz="3200" b="0" spc="-135" dirty="0">
                <a:latin typeface="Trebuchet MS"/>
                <a:cs typeface="Trebuchet MS"/>
              </a:rPr>
              <a:t>i</a:t>
            </a:r>
            <a:r>
              <a:rPr sz="3200" b="0" spc="-170" dirty="0">
                <a:latin typeface="Trebuchet MS"/>
                <a:cs typeface="Trebuchet MS"/>
              </a:rPr>
              <a:t>v</a:t>
            </a:r>
            <a:r>
              <a:rPr sz="3200" b="0" dirty="0">
                <a:latin typeface="Trebuchet MS"/>
                <a:cs typeface="Trebuchet MS"/>
              </a:rPr>
              <a:t>o</a:t>
            </a:r>
            <a:r>
              <a:rPr sz="3200" b="0" spc="-105" dirty="0">
                <a:latin typeface="Trebuchet MS"/>
                <a:cs typeface="Trebuchet MS"/>
              </a:rPr>
              <a:t> </a:t>
            </a:r>
            <a:r>
              <a:rPr sz="3200" b="0" spc="-225" dirty="0">
                <a:latin typeface="Trebuchet MS"/>
                <a:cs typeface="Trebuchet MS"/>
              </a:rPr>
              <a:t>d</a:t>
            </a:r>
            <a:r>
              <a:rPr sz="3200" b="0" spc="-229" dirty="0">
                <a:latin typeface="Trebuchet MS"/>
                <a:cs typeface="Trebuchet MS"/>
              </a:rPr>
              <a:t>e</a:t>
            </a:r>
            <a:r>
              <a:rPr sz="3200" b="0" dirty="0">
                <a:latin typeface="Trebuchet MS"/>
                <a:cs typeface="Trebuchet MS"/>
              </a:rPr>
              <a:t>l  </a:t>
            </a:r>
            <a:r>
              <a:rPr sz="3200" b="0" spc="-100" dirty="0">
                <a:latin typeface="Trebuchet MS"/>
                <a:cs typeface="Trebuchet MS"/>
              </a:rPr>
              <a:t>E</a:t>
            </a:r>
            <a:r>
              <a:rPr sz="3200" b="0" spc="-135" dirty="0">
                <a:latin typeface="Trebuchet MS"/>
                <a:cs typeface="Trebuchet MS"/>
              </a:rPr>
              <a:t>n</a:t>
            </a:r>
            <a:r>
              <a:rPr sz="3200" b="0" spc="-130" dirty="0">
                <a:latin typeface="Trebuchet MS"/>
                <a:cs typeface="Trebuchet MS"/>
              </a:rPr>
              <a:t>t</a:t>
            </a:r>
            <a:r>
              <a:rPr sz="3200" b="0" spc="-105" dirty="0">
                <a:latin typeface="Trebuchet MS"/>
                <a:cs typeface="Trebuchet MS"/>
              </a:rPr>
              <a:t>r</a:t>
            </a:r>
            <a:r>
              <a:rPr sz="3200" b="0" spc="-130" dirty="0">
                <a:latin typeface="Trebuchet MS"/>
                <a:cs typeface="Trebuchet MS"/>
              </a:rPr>
              <a:t>e</a:t>
            </a:r>
            <a:r>
              <a:rPr sz="3200" b="0" spc="-110" dirty="0">
                <a:latin typeface="Trebuchet MS"/>
                <a:cs typeface="Trebuchet MS"/>
              </a:rPr>
              <a:t>n</a:t>
            </a:r>
            <a:r>
              <a:rPr sz="3200" b="0" spc="-125" dirty="0">
                <a:latin typeface="Trebuchet MS"/>
                <a:cs typeface="Trebuchet MS"/>
              </a:rPr>
              <a:t>a</a:t>
            </a:r>
            <a:r>
              <a:rPr sz="3200" b="0" spc="-220" dirty="0">
                <a:latin typeface="Trebuchet MS"/>
                <a:cs typeface="Trebuchet MS"/>
              </a:rPr>
              <a:t>m</a:t>
            </a:r>
            <a:r>
              <a:rPr sz="3200" b="0" spc="-215" dirty="0">
                <a:latin typeface="Trebuchet MS"/>
                <a:cs typeface="Trebuchet MS"/>
              </a:rPr>
              <a:t>i</a:t>
            </a:r>
            <a:r>
              <a:rPr sz="3200" b="0" spc="-225" dirty="0">
                <a:latin typeface="Trebuchet MS"/>
                <a:cs typeface="Trebuchet MS"/>
              </a:rPr>
              <a:t>e</a:t>
            </a:r>
            <a:r>
              <a:rPr sz="3200" b="0" spc="-229" dirty="0">
                <a:latin typeface="Trebuchet MS"/>
                <a:cs typeface="Trebuchet MS"/>
              </a:rPr>
              <a:t>n</a:t>
            </a:r>
            <a:r>
              <a:rPr sz="3200" b="0" spc="70" dirty="0">
                <a:latin typeface="Trebuchet MS"/>
                <a:cs typeface="Trebuchet MS"/>
              </a:rPr>
              <a:t>to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69354" y="1713610"/>
            <a:ext cx="2411095" cy="55880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  <a:tabLst>
                <a:tab pos="1196340" algn="l"/>
                <a:tab pos="1874520" algn="l"/>
                <a:tab pos="2237740" algn="l"/>
              </a:tabLst>
            </a:pPr>
            <a:r>
              <a:rPr sz="1500" i="1" spc="-25" dirty="0">
                <a:latin typeface="Georgia"/>
                <a:cs typeface="Georgia"/>
              </a:rPr>
              <a:t>n</a:t>
            </a:r>
            <a:r>
              <a:rPr sz="1500" i="1" spc="10" dirty="0">
                <a:latin typeface="Georgia"/>
                <a:cs typeface="Georgia"/>
              </a:rPr>
              <a:t>e</a:t>
            </a:r>
            <a:r>
              <a:rPr sz="1500" i="1" spc="-5" dirty="0">
                <a:latin typeface="Georgia"/>
                <a:cs typeface="Georgia"/>
              </a:rPr>
              <a:t>c</a:t>
            </a:r>
            <a:r>
              <a:rPr sz="1500" i="1" spc="-30" dirty="0">
                <a:latin typeface="Georgia"/>
                <a:cs typeface="Georgia"/>
              </a:rPr>
              <a:t>esi</a:t>
            </a:r>
            <a:r>
              <a:rPr sz="1500" i="1" spc="-5" dirty="0">
                <a:latin typeface="Georgia"/>
                <a:cs typeface="Georgia"/>
              </a:rPr>
              <a:t>dad</a:t>
            </a:r>
            <a:r>
              <a:rPr sz="1500" i="1" spc="-30" dirty="0">
                <a:latin typeface="Georgia"/>
                <a:cs typeface="Georgia"/>
              </a:rPr>
              <a:t>e</a:t>
            </a:r>
            <a:r>
              <a:rPr sz="1500" i="1" dirty="0">
                <a:latin typeface="Georgia"/>
                <a:cs typeface="Georgia"/>
              </a:rPr>
              <a:t>s	</a:t>
            </a:r>
            <a:r>
              <a:rPr sz="1500" i="1" spc="5" dirty="0">
                <a:latin typeface="Georgia"/>
                <a:cs typeface="Georgia"/>
              </a:rPr>
              <a:t>r</a:t>
            </a:r>
            <a:r>
              <a:rPr sz="1500" i="1" spc="-30" dirty="0">
                <a:latin typeface="Georgia"/>
                <a:cs typeface="Georgia"/>
              </a:rPr>
              <a:t>e</a:t>
            </a:r>
            <a:r>
              <a:rPr sz="1500" i="1" dirty="0">
                <a:latin typeface="Georgia"/>
                <a:cs typeface="Georgia"/>
              </a:rPr>
              <a:t>a</a:t>
            </a:r>
            <a:r>
              <a:rPr sz="1500" i="1" spc="-30" dirty="0">
                <a:latin typeface="Georgia"/>
                <a:cs typeface="Georgia"/>
              </a:rPr>
              <a:t>le</a:t>
            </a:r>
            <a:r>
              <a:rPr sz="1500" i="1" dirty="0">
                <a:latin typeface="Georgia"/>
                <a:cs typeface="Georgia"/>
              </a:rPr>
              <a:t>s	</a:t>
            </a:r>
            <a:r>
              <a:rPr sz="1500" i="1" spc="-5" dirty="0">
                <a:latin typeface="Georgia"/>
                <a:cs typeface="Georgia"/>
              </a:rPr>
              <a:t>d</a:t>
            </a:r>
            <a:r>
              <a:rPr sz="1500" i="1" dirty="0">
                <a:latin typeface="Georgia"/>
                <a:cs typeface="Georgia"/>
              </a:rPr>
              <a:t>e	</a:t>
            </a:r>
            <a:r>
              <a:rPr sz="1500" i="1" spc="-30" dirty="0">
                <a:latin typeface="Georgia"/>
                <a:cs typeface="Georgia"/>
              </a:rPr>
              <a:t>l</a:t>
            </a:r>
            <a:r>
              <a:rPr sz="1500" i="1" dirty="0">
                <a:latin typeface="Georgia"/>
                <a:cs typeface="Georgia"/>
              </a:rPr>
              <a:t>a</a:t>
            </a:r>
            <a:endParaRPr sz="1500">
              <a:latin typeface="Georgia"/>
              <a:cs typeface="Georgia"/>
            </a:endParaRPr>
          </a:p>
          <a:p>
            <a:pPr marL="63500">
              <a:lnSpc>
                <a:spcPct val="100000"/>
              </a:lnSpc>
              <a:spcBef>
                <a:spcPts val="300"/>
              </a:spcBef>
              <a:tabLst>
                <a:tab pos="723265" algn="l"/>
                <a:tab pos="1275080" algn="l"/>
                <a:tab pos="1722120" algn="l"/>
              </a:tabLst>
            </a:pPr>
            <a:r>
              <a:rPr sz="1500" i="1" spc="-30" dirty="0">
                <a:latin typeface="Georgia"/>
                <a:cs typeface="Georgia"/>
              </a:rPr>
              <a:t>p</a:t>
            </a:r>
            <a:r>
              <a:rPr sz="1500" i="1" spc="-25" dirty="0">
                <a:latin typeface="Georgia"/>
                <a:cs typeface="Georgia"/>
              </a:rPr>
              <a:t>a</a:t>
            </a:r>
            <a:r>
              <a:rPr sz="1500" i="1" spc="-15" dirty="0">
                <a:latin typeface="Georgia"/>
                <a:cs typeface="Georgia"/>
              </a:rPr>
              <a:t>r</a:t>
            </a:r>
            <a:r>
              <a:rPr sz="1500" i="1" dirty="0">
                <a:latin typeface="Georgia"/>
                <a:cs typeface="Georgia"/>
              </a:rPr>
              <a:t>a	q</a:t>
            </a:r>
            <a:r>
              <a:rPr sz="1500" i="1" spc="-5" dirty="0">
                <a:latin typeface="Georgia"/>
                <a:cs typeface="Georgia"/>
              </a:rPr>
              <a:t>u</a:t>
            </a:r>
            <a:r>
              <a:rPr sz="1500" i="1" dirty="0">
                <a:latin typeface="Georgia"/>
                <a:cs typeface="Georgia"/>
              </a:rPr>
              <a:t>e	</a:t>
            </a:r>
            <a:r>
              <a:rPr sz="1500" i="1" spc="-5" dirty="0">
                <a:latin typeface="Georgia"/>
                <a:cs typeface="Georgia"/>
              </a:rPr>
              <a:t>d</a:t>
            </a:r>
            <a:r>
              <a:rPr sz="1500" i="1" dirty="0">
                <a:latin typeface="Georgia"/>
                <a:cs typeface="Georgia"/>
              </a:rPr>
              <a:t>e	</a:t>
            </a:r>
            <a:r>
              <a:rPr sz="1500" i="1" spc="-5" dirty="0">
                <a:latin typeface="Georgia"/>
                <a:cs typeface="Georgia"/>
              </a:rPr>
              <a:t>ma</a:t>
            </a:r>
            <a:r>
              <a:rPr sz="1500" i="1" spc="-10" dirty="0">
                <a:latin typeface="Georgia"/>
                <a:cs typeface="Georgia"/>
              </a:rPr>
              <a:t>ne</a:t>
            </a:r>
            <a:r>
              <a:rPr sz="1500" i="1" spc="5" dirty="0">
                <a:latin typeface="Georgia"/>
                <a:cs typeface="Georgia"/>
              </a:rPr>
              <a:t>r</a:t>
            </a:r>
            <a:r>
              <a:rPr sz="1500" i="1" dirty="0">
                <a:latin typeface="Georgia"/>
                <a:cs typeface="Georgia"/>
              </a:rPr>
              <a:t>a</a:t>
            </a:r>
            <a:endParaRPr sz="1500">
              <a:latin typeface="Georgia"/>
              <a:cs typeface="Georg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42204" y="1696456"/>
            <a:ext cx="1184910" cy="107442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900"/>
              </a:lnSpc>
              <a:spcBef>
                <a:spcPts val="85"/>
              </a:spcBef>
              <a:tabLst>
                <a:tab pos="563880" algn="l"/>
                <a:tab pos="929640" algn="l"/>
              </a:tabLst>
            </a:pPr>
            <a:r>
              <a:rPr sz="1500" i="1" spc="10" dirty="0">
                <a:latin typeface="Georgia"/>
                <a:cs typeface="Georgia"/>
              </a:rPr>
              <a:t>b</a:t>
            </a:r>
            <a:r>
              <a:rPr sz="1500" i="1" dirty="0">
                <a:latin typeface="Georgia"/>
                <a:cs typeface="Georgia"/>
              </a:rPr>
              <a:t>a</a:t>
            </a:r>
            <a:r>
              <a:rPr sz="1500" i="1" spc="-30" dirty="0">
                <a:latin typeface="Georgia"/>
                <a:cs typeface="Georgia"/>
              </a:rPr>
              <a:t>s</a:t>
            </a:r>
            <a:r>
              <a:rPr sz="1500" i="1" dirty="0">
                <a:latin typeface="Georgia"/>
                <a:cs typeface="Georgia"/>
              </a:rPr>
              <a:t>e	</a:t>
            </a:r>
            <a:r>
              <a:rPr sz="1500" i="1" spc="-30" dirty="0">
                <a:latin typeface="Georgia"/>
                <a:cs typeface="Georgia"/>
              </a:rPr>
              <a:t>e</a:t>
            </a:r>
            <a:r>
              <a:rPr sz="1500" i="1" dirty="0">
                <a:latin typeface="Georgia"/>
                <a:cs typeface="Georgia"/>
              </a:rPr>
              <a:t>n	</a:t>
            </a:r>
            <a:r>
              <a:rPr sz="1500" i="1" spc="-30" dirty="0">
                <a:latin typeface="Georgia"/>
                <a:cs typeface="Georgia"/>
              </a:rPr>
              <a:t>l</a:t>
            </a:r>
            <a:r>
              <a:rPr sz="1500" i="1" dirty="0">
                <a:latin typeface="Georgia"/>
                <a:cs typeface="Georgia"/>
              </a:rPr>
              <a:t>as  </a:t>
            </a:r>
            <a:r>
              <a:rPr sz="1500" i="1" spc="-5" dirty="0">
                <a:latin typeface="Georgia"/>
                <a:cs typeface="Georgia"/>
              </a:rPr>
              <a:t>organización </a:t>
            </a:r>
            <a:r>
              <a:rPr sz="1500" i="1" spc="-350" dirty="0">
                <a:latin typeface="Georgia"/>
                <a:cs typeface="Georgia"/>
              </a:rPr>
              <a:t> </a:t>
            </a:r>
            <a:r>
              <a:rPr sz="1500" i="1" spc="-15" dirty="0">
                <a:latin typeface="Georgia"/>
                <a:cs typeface="Georgia"/>
              </a:rPr>
              <a:t>sistemática </a:t>
            </a:r>
            <a:r>
              <a:rPr sz="1500" i="1" spc="-10" dirty="0">
                <a:latin typeface="Georgia"/>
                <a:cs typeface="Georgia"/>
              </a:rPr>
              <a:t> </a:t>
            </a:r>
            <a:r>
              <a:rPr sz="1500" i="1" spc="-5" dirty="0">
                <a:latin typeface="Georgia"/>
                <a:cs typeface="Georgia"/>
              </a:rPr>
              <a:t>adquiriendo</a:t>
            </a:r>
            <a:endParaRPr sz="1500">
              <a:latin typeface="Georgia"/>
              <a:cs typeface="Georg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17284" y="2260600"/>
            <a:ext cx="246253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8580">
              <a:lnSpc>
                <a:spcPct val="116700"/>
              </a:lnSpc>
              <a:spcBef>
                <a:spcPts val="100"/>
              </a:spcBef>
              <a:tabLst>
                <a:tab pos="380365" algn="l"/>
                <a:tab pos="593725" algn="l"/>
                <a:tab pos="840105" algn="l"/>
                <a:tab pos="2024380" algn="l"/>
                <a:tab pos="2288540" algn="l"/>
              </a:tabLst>
            </a:pPr>
            <a:r>
              <a:rPr sz="1500" i="1" spc="-30" dirty="0">
                <a:latin typeface="Georgia"/>
                <a:cs typeface="Georgia"/>
              </a:rPr>
              <a:t>e</a:t>
            </a:r>
            <a:r>
              <a:rPr sz="1500" i="1" dirty="0">
                <a:latin typeface="Georgia"/>
                <a:cs typeface="Georgia"/>
              </a:rPr>
              <a:t>l		</a:t>
            </a:r>
            <a:r>
              <a:rPr sz="1500" i="1" spc="-30" dirty="0">
                <a:latin typeface="Georgia"/>
                <a:cs typeface="Georgia"/>
              </a:rPr>
              <a:t>p</a:t>
            </a:r>
            <a:r>
              <a:rPr sz="1500" i="1" dirty="0">
                <a:latin typeface="Georgia"/>
                <a:cs typeface="Georgia"/>
              </a:rPr>
              <a:t>a</a:t>
            </a:r>
            <a:r>
              <a:rPr sz="1500" i="1" spc="5" dirty="0">
                <a:latin typeface="Georgia"/>
                <a:cs typeface="Georgia"/>
              </a:rPr>
              <a:t>r</a:t>
            </a:r>
            <a:r>
              <a:rPr sz="1500" i="1" spc="-5" dirty="0">
                <a:latin typeface="Georgia"/>
                <a:cs typeface="Georgia"/>
              </a:rPr>
              <a:t>t</a:t>
            </a:r>
            <a:r>
              <a:rPr sz="1500" i="1" spc="-30" dirty="0">
                <a:latin typeface="Georgia"/>
                <a:cs typeface="Georgia"/>
              </a:rPr>
              <a:t>i</a:t>
            </a:r>
            <a:r>
              <a:rPr sz="1500" i="1" dirty="0">
                <a:latin typeface="Georgia"/>
                <a:cs typeface="Georgia"/>
              </a:rPr>
              <a:t>c</a:t>
            </a:r>
            <a:r>
              <a:rPr sz="1500" i="1" spc="-30" dirty="0">
                <a:latin typeface="Georgia"/>
                <a:cs typeface="Georgia"/>
              </a:rPr>
              <a:t>ip</a:t>
            </a:r>
            <a:r>
              <a:rPr sz="1500" i="1" dirty="0">
                <a:latin typeface="Georgia"/>
                <a:cs typeface="Georgia"/>
              </a:rPr>
              <a:t>a</a:t>
            </a:r>
            <a:r>
              <a:rPr sz="1500" i="1" spc="-25" dirty="0">
                <a:latin typeface="Georgia"/>
                <a:cs typeface="Georgia"/>
              </a:rPr>
              <a:t>n</a:t>
            </a:r>
            <a:r>
              <a:rPr sz="1500" i="1" spc="-5" dirty="0">
                <a:latin typeface="Georgia"/>
                <a:cs typeface="Georgia"/>
              </a:rPr>
              <a:t>t</a:t>
            </a:r>
            <a:r>
              <a:rPr sz="1500" i="1" dirty="0">
                <a:latin typeface="Georgia"/>
                <a:cs typeface="Georgia"/>
              </a:rPr>
              <a:t>e	</a:t>
            </a:r>
            <a:r>
              <a:rPr sz="1500" i="1" spc="-30" dirty="0">
                <a:latin typeface="Georgia"/>
                <a:cs typeface="Georgia"/>
              </a:rPr>
              <a:t>v</a:t>
            </a:r>
            <a:r>
              <a:rPr sz="1500" i="1" dirty="0">
                <a:latin typeface="Georgia"/>
                <a:cs typeface="Georgia"/>
              </a:rPr>
              <a:t>aya  </a:t>
            </a:r>
            <a:r>
              <a:rPr sz="1500" i="1" spc="-30" dirty="0">
                <a:latin typeface="Georgia"/>
                <a:cs typeface="Georgia"/>
              </a:rPr>
              <a:t>e</a:t>
            </a:r>
            <a:r>
              <a:rPr sz="1500" i="1" dirty="0">
                <a:latin typeface="Georgia"/>
                <a:cs typeface="Georgia"/>
              </a:rPr>
              <a:t>l	</a:t>
            </a:r>
            <a:r>
              <a:rPr sz="1500" i="1" spc="-30" dirty="0">
                <a:latin typeface="Georgia"/>
                <a:cs typeface="Georgia"/>
              </a:rPr>
              <a:t>l</a:t>
            </a:r>
            <a:r>
              <a:rPr sz="1500" i="1" spc="-10" dirty="0">
                <a:latin typeface="Georgia"/>
                <a:cs typeface="Georgia"/>
              </a:rPr>
              <a:t>o</a:t>
            </a:r>
            <a:r>
              <a:rPr sz="1500" i="1" dirty="0">
                <a:latin typeface="Georgia"/>
                <a:cs typeface="Georgia"/>
              </a:rPr>
              <a:t>s	</a:t>
            </a:r>
            <a:r>
              <a:rPr sz="1500" i="1" spc="-5" dirty="0">
                <a:latin typeface="Georgia"/>
                <a:cs typeface="Georgia"/>
              </a:rPr>
              <a:t>c</a:t>
            </a:r>
            <a:r>
              <a:rPr sz="1500" i="1" spc="-30" dirty="0">
                <a:latin typeface="Georgia"/>
                <a:cs typeface="Georgia"/>
              </a:rPr>
              <a:t>o</a:t>
            </a:r>
            <a:r>
              <a:rPr sz="1500" i="1" spc="-25" dirty="0">
                <a:latin typeface="Georgia"/>
                <a:cs typeface="Georgia"/>
              </a:rPr>
              <a:t>n</a:t>
            </a:r>
            <a:r>
              <a:rPr sz="1500" i="1" spc="-50" dirty="0">
                <a:latin typeface="Georgia"/>
                <a:cs typeface="Georgia"/>
              </a:rPr>
              <a:t>o</a:t>
            </a:r>
            <a:r>
              <a:rPr sz="1500" i="1" dirty="0">
                <a:latin typeface="Georgia"/>
                <a:cs typeface="Georgia"/>
              </a:rPr>
              <a:t>c</a:t>
            </a:r>
            <a:r>
              <a:rPr sz="1500" i="1" spc="-10" dirty="0">
                <a:latin typeface="Georgia"/>
                <a:cs typeface="Georgia"/>
              </a:rPr>
              <a:t>i</a:t>
            </a:r>
            <a:r>
              <a:rPr sz="1500" i="1" spc="-5" dirty="0">
                <a:latin typeface="Georgia"/>
                <a:cs typeface="Georgia"/>
              </a:rPr>
              <a:t>m</a:t>
            </a:r>
            <a:r>
              <a:rPr sz="1500" i="1" spc="-30" dirty="0">
                <a:latin typeface="Georgia"/>
                <a:cs typeface="Georgia"/>
              </a:rPr>
              <a:t>ie</a:t>
            </a:r>
            <a:r>
              <a:rPr sz="1500" i="1" spc="-5" dirty="0">
                <a:latin typeface="Georgia"/>
                <a:cs typeface="Georgia"/>
              </a:rPr>
              <a:t>nt</a:t>
            </a:r>
            <a:r>
              <a:rPr sz="1500" i="1" spc="-50" dirty="0">
                <a:latin typeface="Georgia"/>
                <a:cs typeface="Georgia"/>
              </a:rPr>
              <a:t>o</a:t>
            </a:r>
            <a:r>
              <a:rPr sz="1500" i="1" dirty="0">
                <a:latin typeface="Georgia"/>
                <a:cs typeface="Georgia"/>
              </a:rPr>
              <a:t>s	</a:t>
            </a:r>
            <a:r>
              <a:rPr sz="1500" i="1" spc="-30" dirty="0">
                <a:latin typeface="Georgia"/>
                <a:cs typeface="Georgia"/>
              </a:rPr>
              <a:t>la</a:t>
            </a:r>
            <a:endParaRPr sz="1500">
              <a:latin typeface="Georgia"/>
              <a:cs typeface="Georg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42204" y="3351783"/>
            <a:ext cx="3402329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20140" algn="l"/>
                <a:tab pos="2052320" algn="l"/>
                <a:tab pos="2474595" algn="l"/>
                <a:tab pos="2936875" algn="l"/>
              </a:tabLst>
            </a:pPr>
            <a:r>
              <a:rPr sz="1500" i="1" dirty="0">
                <a:latin typeface="Georgia"/>
                <a:cs typeface="Georgia"/>
              </a:rPr>
              <a:t>a</a:t>
            </a:r>
            <a:r>
              <a:rPr sz="1500" i="1" spc="-30" dirty="0">
                <a:latin typeface="Georgia"/>
                <a:cs typeface="Georgia"/>
              </a:rPr>
              <a:t>pli</a:t>
            </a:r>
            <a:r>
              <a:rPr sz="1500" i="1" spc="-5" dirty="0">
                <a:latin typeface="Georgia"/>
                <a:cs typeface="Georgia"/>
              </a:rPr>
              <a:t>c</a:t>
            </a:r>
            <a:r>
              <a:rPr sz="1500" i="1" spc="-20" dirty="0">
                <a:latin typeface="Georgia"/>
                <a:cs typeface="Georgia"/>
              </a:rPr>
              <a:t>a</a:t>
            </a:r>
            <a:r>
              <a:rPr sz="1500" i="1" spc="-5" dirty="0">
                <a:latin typeface="Georgia"/>
                <a:cs typeface="Georgia"/>
              </a:rPr>
              <a:t>c</a:t>
            </a:r>
            <a:r>
              <a:rPr sz="1500" i="1" spc="-30" dirty="0">
                <a:latin typeface="Georgia"/>
                <a:cs typeface="Georgia"/>
              </a:rPr>
              <a:t>ió</a:t>
            </a:r>
            <a:r>
              <a:rPr sz="1500" i="1" dirty="0">
                <a:latin typeface="Georgia"/>
                <a:cs typeface="Georgia"/>
              </a:rPr>
              <a:t>n	</a:t>
            </a:r>
            <a:r>
              <a:rPr sz="1500" i="1" spc="-30" dirty="0">
                <a:latin typeface="Georgia"/>
                <a:cs typeface="Georgia"/>
              </a:rPr>
              <a:t>p</a:t>
            </a:r>
            <a:r>
              <a:rPr sz="1500" i="1" spc="-15" dirty="0">
                <a:latin typeface="Georgia"/>
                <a:cs typeface="Georgia"/>
              </a:rPr>
              <a:t>r</a:t>
            </a:r>
            <a:r>
              <a:rPr sz="1500" i="1" dirty="0">
                <a:latin typeface="Georgia"/>
                <a:cs typeface="Georgia"/>
              </a:rPr>
              <a:t>ác</a:t>
            </a:r>
            <a:r>
              <a:rPr sz="1500" i="1" spc="-5" dirty="0">
                <a:latin typeface="Georgia"/>
                <a:cs typeface="Georgia"/>
              </a:rPr>
              <a:t>t</a:t>
            </a:r>
            <a:r>
              <a:rPr sz="1500" i="1" spc="-30" dirty="0">
                <a:latin typeface="Georgia"/>
                <a:cs typeface="Georgia"/>
              </a:rPr>
              <a:t>i</a:t>
            </a:r>
            <a:r>
              <a:rPr sz="1500" i="1" spc="-5" dirty="0">
                <a:latin typeface="Georgia"/>
                <a:cs typeface="Georgia"/>
              </a:rPr>
              <a:t>c</a:t>
            </a:r>
            <a:r>
              <a:rPr sz="1500" i="1" dirty="0">
                <a:latin typeface="Georgia"/>
                <a:cs typeface="Georgia"/>
              </a:rPr>
              <a:t>a	</a:t>
            </a:r>
            <a:r>
              <a:rPr sz="1500" i="1" spc="-5" dirty="0">
                <a:latin typeface="Georgia"/>
                <a:cs typeface="Georgia"/>
              </a:rPr>
              <a:t>d</a:t>
            </a:r>
            <a:r>
              <a:rPr sz="1500" i="1" dirty="0">
                <a:latin typeface="Georgia"/>
                <a:cs typeface="Georgia"/>
              </a:rPr>
              <a:t>e	</a:t>
            </a:r>
            <a:r>
              <a:rPr sz="1500" i="1" spc="-30" dirty="0">
                <a:latin typeface="Georgia"/>
                <a:cs typeface="Georgia"/>
              </a:rPr>
              <a:t>lo</a:t>
            </a:r>
            <a:r>
              <a:rPr sz="1500" i="1" dirty="0">
                <a:latin typeface="Georgia"/>
                <a:cs typeface="Georgia"/>
              </a:rPr>
              <a:t>s	</a:t>
            </a:r>
            <a:r>
              <a:rPr sz="1500" i="1" spc="-5" dirty="0">
                <a:latin typeface="Georgia"/>
                <a:cs typeface="Georgia"/>
              </a:rPr>
              <a:t>c</a:t>
            </a:r>
            <a:r>
              <a:rPr sz="1500" i="1" dirty="0">
                <a:latin typeface="Georgia"/>
                <a:cs typeface="Georgia"/>
              </a:rPr>
              <a:t>a</a:t>
            </a:r>
            <a:r>
              <a:rPr sz="1500" i="1" spc="-30" dirty="0">
                <a:latin typeface="Georgia"/>
                <a:cs typeface="Georgia"/>
              </a:rPr>
              <a:t>sos</a:t>
            </a:r>
            <a:endParaRPr sz="1500">
              <a:latin typeface="Georgia"/>
              <a:cs typeface="Georg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42204" y="2792221"/>
            <a:ext cx="3761104" cy="815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" marR="8255" indent="-22860">
              <a:lnSpc>
                <a:spcPct val="114599"/>
              </a:lnSpc>
              <a:spcBef>
                <a:spcPts val="100"/>
              </a:spcBef>
              <a:tabLst>
                <a:tab pos="411480" algn="l"/>
                <a:tab pos="1455420" algn="l"/>
                <a:tab pos="2095500" algn="l"/>
                <a:tab pos="2576195" algn="l"/>
                <a:tab pos="3587115" algn="l"/>
              </a:tabLst>
            </a:pPr>
            <a:r>
              <a:rPr sz="1500" i="1" spc="-5" dirty="0">
                <a:latin typeface="Georgia"/>
                <a:cs typeface="Georgia"/>
              </a:rPr>
              <a:t>herramienta </a:t>
            </a:r>
            <a:r>
              <a:rPr sz="1500" i="1" dirty="0">
                <a:latin typeface="Georgia"/>
                <a:cs typeface="Georgia"/>
              </a:rPr>
              <a:t>VSM. </a:t>
            </a:r>
            <a:r>
              <a:rPr sz="1500" i="1" spc="-25" dirty="0">
                <a:latin typeface="Georgia"/>
                <a:cs typeface="Georgia"/>
              </a:rPr>
              <a:t>Cuenta </a:t>
            </a:r>
            <a:r>
              <a:rPr sz="1500" i="1" dirty="0">
                <a:latin typeface="Georgia"/>
                <a:cs typeface="Georgia"/>
              </a:rPr>
              <a:t>con </a:t>
            </a:r>
            <a:r>
              <a:rPr sz="1500" i="1" spc="-5" dirty="0">
                <a:latin typeface="Georgia"/>
                <a:cs typeface="Georgia"/>
              </a:rPr>
              <a:t>un enfoque </a:t>
            </a:r>
            <a:r>
              <a:rPr sz="1500" i="1" dirty="0">
                <a:latin typeface="Georgia"/>
                <a:cs typeface="Georgia"/>
              </a:rPr>
              <a:t> de	</a:t>
            </a:r>
            <a:r>
              <a:rPr sz="1500" i="1" spc="-30" dirty="0">
                <a:latin typeface="Georgia"/>
                <a:cs typeface="Georgia"/>
              </a:rPr>
              <a:t>se</a:t>
            </a:r>
            <a:r>
              <a:rPr sz="1500" i="1" spc="20" dirty="0">
                <a:latin typeface="Georgia"/>
                <a:cs typeface="Georgia"/>
              </a:rPr>
              <a:t>m</a:t>
            </a:r>
            <a:r>
              <a:rPr sz="1500" i="1" spc="-30" dirty="0">
                <a:latin typeface="Georgia"/>
                <a:cs typeface="Georgia"/>
              </a:rPr>
              <a:t>i</a:t>
            </a:r>
            <a:r>
              <a:rPr sz="1500" i="1" spc="-25" dirty="0">
                <a:latin typeface="Georgia"/>
                <a:cs typeface="Georgia"/>
              </a:rPr>
              <a:t>n</a:t>
            </a:r>
            <a:r>
              <a:rPr sz="1500" i="1" dirty="0">
                <a:latin typeface="Georgia"/>
                <a:cs typeface="Georgia"/>
              </a:rPr>
              <a:t>a</a:t>
            </a:r>
            <a:r>
              <a:rPr sz="1500" i="1" spc="5" dirty="0">
                <a:latin typeface="Georgia"/>
                <a:cs typeface="Georgia"/>
              </a:rPr>
              <a:t>r</a:t>
            </a:r>
            <a:r>
              <a:rPr sz="1500" i="1" spc="-30" dirty="0">
                <a:latin typeface="Georgia"/>
                <a:cs typeface="Georgia"/>
              </a:rPr>
              <a:t>i</a:t>
            </a:r>
            <a:r>
              <a:rPr sz="1500" i="1" dirty="0">
                <a:latin typeface="Georgia"/>
                <a:cs typeface="Georgia"/>
              </a:rPr>
              <a:t>o	</a:t>
            </a:r>
            <a:r>
              <a:rPr sz="1500" i="1" spc="-5" dirty="0">
                <a:latin typeface="Georgia"/>
                <a:cs typeface="Georgia"/>
              </a:rPr>
              <a:t>t</a:t>
            </a:r>
            <a:r>
              <a:rPr sz="1500" i="1" dirty="0">
                <a:latin typeface="Georgia"/>
                <a:cs typeface="Georgia"/>
              </a:rPr>
              <a:t>a</a:t>
            </a:r>
            <a:r>
              <a:rPr sz="1500" i="1" spc="-30" dirty="0">
                <a:latin typeface="Georgia"/>
                <a:cs typeface="Georgia"/>
              </a:rPr>
              <a:t>ll</a:t>
            </a:r>
            <a:r>
              <a:rPr sz="1500" i="1" spc="-50" dirty="0">
                <a:latin typeface="Georgia"/>
                <a:cs typeface="Georgia"/>
              </a:rPr>
              <a:t>e</a:t>
            </a:r>
            <a:r>
              <a:rPr sz="1500" i="1" dirty="0">
                <a:latin typeface="Georgia"/>
                <a:cs typeface="Georgia"/>
              </a:rPr>
              <a:t>r	</a:t>
            </a:r>
            <a:r>
              <a:rPr sz="1500" i="1" spc="5" dirty="0">
                <a:latin typeface="Georgia"/>
                <a:cs typeface="Georgia"/>
              </a:rPr>
              <a:t>q</a:t>
            </a:r>
            <a:r>
              <a:rPr sz="1500" i="1" spc="-5" dirty="0">
                <a:latin typeface="Georgia"/>
                <a:cs typeface="Georgia"/>
              </a:rPr>
              <a:t>u</a:t>
            </a:r>
            <a:r>
              <a:rPr sz="1500" i="1" dirty="0">
                <a:latin typeface="Georgia"/>
                <a:cs typeface="Georgia"/>
              </a:rPr>
              <a:t>e	</a:t>
            </a:r>
            <a:r>
              <a:rPr sz="1500" i="1" spc="-30" dirty="0">
                <a:latin typeface="Georgia"/>
                <a:cs typeface="Georgia"/>
              </a:rPr>
              <a:t>pe</a:t>
            </a:r>
            <a:r>
              <a:rPr sz="1500" i="1" spc="5" dirty="0">
                <a:latin typeface="Georgia"/>
                <a:cs typeface="Georgia"/>
              </a:rPr>
              <a:t>r</a:t>
            </a:r>
            <a:r>
              <a:rPr sz="1500" i="1" dirty="0">
                <a:latin typeface="Georgia"/>
                <a:cs typeface="Georgia"/>
              </a:rPr>
              <a:t>m</a:t>
            </a:r>
            <a:r>
              <a:rPr sz="1500" i="1" spc="-25" dirty="0">
                <a:latin typeface="Georgia"/>
                <a:cs typeface="Georgia"/>
              </a:rPr>
              <a:t>i</a:t>
            </a:r>
            <a:r>
              <a:rPr sz="1500" i="1" spc="-5" dirty="0">
                <a:latin typeface="Georgia"/>
                <a:cs typeface="Georgia"/>
              </a:rPr>
              <a:t>t</a:t>
            </a:r>
            <a:r>
              <a:rPr sz="1500" i="1" spc="-30" dirty="0">
                <a:latin typeface="Georgia"/>
                <a:cs typeface="Georgia"/>
              </a:rPr>
              <a:t>i</a:t>
            </a:r>
            <a:r>
              <a:rPr sz="1500" i="1" spc="5" dirty="0">
                <a:latin typeface="Georgia"/>
                <a:cs typeface="Georgia"/>
              </a:rPr>
              <a:t>r</a:t>
            </a:r>
            <a:r>
              <a:rPr sz="1500" i="1" dirty="0">
                <a:latin typeface="Georgia"/>
                <a:cs typeface="Georgia"/>
              </a:rPr>
              <a:t>á	</a:t>
            </a:r>
            <a:r>
              <a:rPr sz="1500" i="1" spc="-30" dirty="0">
                <a:latin typeface="Georgia"/>
                <a:cs typeface="Georgia"/>
              </a:rPr>
              <a:t>la</a:t>
            </a:r>
            <a:endParaRPr sz="1500">
              <a:latin typeface="Georgia"/>
              <a:cs typeface="Georgia"/>
            </a:endParaRPr>
          </a:p>
          <a:p>
            <a:pPr marL="3641090">
              <a:lnSpc>
                <a:spcPct val="100000"/>
              </a:lnSpc>
              <a:spcBef>
                <a:spcPts val="300"/>
              </a:spcBef>
            </a:pPr>
            <a:r>
              <a:rPr sz="1500" i="1" dirty="0">
                <a:latin typeface="Georgia"/>
                <a:cs typeface="Georgia"/>
              </a:rPr>
              <a:t>y</a:t>
            </a:r>
            <a:endParaRPr sz="1500">
              <a:latin typeface="Georgia"/>
              <a:cs typeface="Georg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942204" y="3537775"/>
            <a:ext cx="3763645" cy="8134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14999"/>
              </a:lnSpc>
              <a:spcBef>
                <a:spcPts val="90"/>
              </a:spcBef>
            </a:pPr>
            <a:r>
              <a:rPr sz="1500" i="1" spc="-10" dirty="0">
                <a:latin typeface="Georgia"/>
                <a:cs typeface="Georgia"/>
              </a:rPr>
              <a:t>situaciones </a:t>
            </a:r>
            <a:r>
              <a:rPr sz="1500" i="1" spc="5" dirty="0">
                <a:latin typeface="Georgia"/>
                <a:cs typeface="Georgia"/>
              </a:rPr>
              <a:t>de </a:t>
            </a:r>
            <a:r>
              <a:rPr sz="1500" i="1" spc="-5" dirty="0">
                <a:latin typeface="Georgia"/>
                <a:cs typeface="Georgia"/>
              </a:rPr>
              <a:t>la </a:t>
            </a:r>
            <a:r>
              <a:rPr sz="1500" i="1" spc="-15" dirty="0">
                <a:latin typeface="Georgia"/>
                <a:cs typeface="Georgia"/>
              </a:rPr>
              <a:t>organización </a:t>
            </a:r>
            <a:r>
              <a:rPr sz="1500" i="1" dirty="0">
                <a:latin typeface="Georgia"/>
                <a:cs typeface="Georgia"/>
              </a:rPr>
              <a:t>y generará </a:t>
            </a:r>
            <a:r>
              <a:rPr sz="1500" i="1" spc="5" dirty="0">
                <a:latin typeface="Georgia"/>
                <a:cs typeface="Georgia"/>
              </a:rPr>
              <a:t> </a:t>
            </a:r>
            <a:r>
              <a:rPr sz="1500" i="1" spc="-15" dirty="0">
                <a:latin typeface="Georgia"/>
                <a:cs typeface="Georgia"/>
              </a:rPr>
              <a:t>los</a:t>
            </a:r>
            <a:r>
              <a:rPr sz="1500" i="1" spc="-10" dirty="0">
                <a:latin typeface="Georgia"/>
                <a:cs typeface="Georgia"/>
              </a:rPr>
              <a:t> </a:t>
            </a:r>
            <a:r>
              <a:rPr sz="1500" i="1" spc="-5" dirty="0">
                <a:latin typeface="Georgia"/>
                <a:cs typeface="Georgia"/>
              </a:rPr>
              <a:t>documentos</a:t>
            </a:r>
            <a:r>
              <a:rPr sz="1500" i="1" dirty="0">
                <a:latin typeface="Georgia"/>
                <a:cs typeface="Georgia"/>
              </a:rPr>
              <a:t> que</a:t>
            </a:r>
            <a:r>
              <a:rPr sz="1500" i="1" spc="5" dirty="0">
                <a:latin typeface="Georgia"/>
                <a:cs typeface="Georgia"/>
              </a:rPr>
              <a:t> </a:t>
            </a:r>
            <a:r>
              <a:rPr sz="1500" i="1" spc="-5" dirty="0">
                <a:latin typeface="Georgia"/>
                <a:cs typeface="Georgia"/>
              </a:rPr>
              <a:t>sean</a:t>
            </a:r>
            <a:r>
              <a:rPr sz="1500" i="1" dirty="0">
                <a:latin typeface="Georgia"/>
                <a:cs typeface="Georgia"/>
              </a:rPr>
              <a:t> </a:t>
            </a:r>
            <a:r>
              <a:rPr sz="1500" i="1" spc="-5" dirty="0">
                <a:latin typeface="Georgia"/>
                <a:cs typeface="Georgia"/>
              </a:rPr>
              <a:t>necesarios</a:t>
            </a:r>
            <a:r>
              <a:rPr sz="1500" i="1" dirty="0">
                <a:latin typeface="Georgia"/>
                <a:cs typeface="Georgia"/>
              </a:rPr>
              <a:t> </a:t>
            </a:r>
            <a:r>
              <a:rPr sz="1500" i="1" spc="-10" dirty="0">
                <a:latin typeface="Georgia"/>
                <a:cs typeface="Georgia"/>
              </a:rPr>
              <a:t>para </a:t>
            </a:r>
            <a:r>
              <a:rPr sz="1500" i="1" spc="-350" dirty="0">
                <a:latin typeface="Georgia"/>
                <a:cs typeface="Georgia"/>
              </a:rPr>
              <a:t> </a:t>
            </a:r>
            <a:r>
              <a:rPr sz="1500" i="1" dirty="0">
                <a:latin typeface="Georgia"/>
                <a:cs typeface="Georgia"/>
              </a:rPr>
              <a:t>ap</a:t>
            </a:r>
            <a:r>
              <a:rPr sz="1500" i="1" spc="-15" dirty="0">
                <a:latin typeface="Georgia"/>
                <a:cs typeface="Georgia"/>
              </a:rPr>
              <a:t>l</a:t>
            </a:r>
            <a:r>
              <a:rPr sz="1500" i="1" spc="-5" dirty="0">
                <a:latin typeface="Georgia"/>
                <a:cs typeface="Georgia"/>
              </a:rPr>
              <a:t>ica</a:t>
            </a:r>
            <a:r>
              <a:rPr sz="1500" i="1" dirty="0">
                <a:latin typeface="Georgia"/>
                <a:cs typeface="Georgia"/>
              </a:rPr>
              <a:t>r</a:t>
            </a:r>
            <a:r>
              <a:rPr sz="1500" i="1" spc="-90" dirty="0">
                <a:latin typeface="Georgia"/>
                <a:cs typeface="Georgia"/>
              </a:rPr>
              <a:t> </a:t>
            </a:r>
            <a:r>
              <a:rPr sz="1500" i="1" spc="-30" dirty="0">
                <a:latin typeface="Georgia"/>
                <a:cs typeface="Georgia"/>
              </a:rPr>
              <a:t>lo</a:t>
            </a:r>
            <a:r>
              <a:rPr sz="1500" i="1" dirty="0">
                <a:latin typeface="Georgia"/>
                <a:cs typeface="Georgia"/>
              </a:rPr>
              <a:t>s</a:t>
            </a:r>
            <a:r>
              <a:rPr sz="1500" i="1" spc="10" dirty="0">
                <a:latin typeface="Georgia"/>
                <a:cs typeface="Georgia"/>
              </a:rPr>
              <a:t> </a:t>
            </a:r>
            <a:r>
              <a:rPr sz="1500" i="1" dirty="0">
                <a:latin typeface="Georgia"/>
                <a:cs typeface="Georgia"/>
              </a:rPr>
              <a:t>c</a:t>
            </a:r>
            <a:r>
              <a:rPr sz="1500" i="1" spc="-10" dirty="0">
                <a:latin typeface="Georgia"/>
                <a:cs typeface="Georgia"/>
              </a:rPr>
              <a:t>ono</a:t>
            </a:r>
            <a:r>
              <a:rPr sz="1500" i="1" dirty="0">
                <a:latin typeface="Georgia"/>
                <a:cs typeface="Georgia"/>
              </a:rPr>
              <a:t>c</a:t>
            </a:r>
            <a:r>
              <a:rPr sz="1500" i="1" spc="-10" dirty="0">
                <a:latin typeface="Georgia"/>
                <a:cs typeface="Georgia"/>
              </a:rPr>
              <a:t>i</a:t>
            </a:r>
            <a:r>
              <a:rPr sz="1500" i="1" spc="-5" dirty="0">
                <a:latin typeface="Georgia"/>
                <a:cs typeface="Georgia"/>
              </a:rPr>
              <a:t>m</a:t>
            </a:r>
            <a:r>
              <a:rPr sz="1500" i="1" spc="-10" dirty="0">
                <a:latin typeface="Georgia"/>
                <a:cs typeface="Georgia"/>
              </a:rPr>
              <a:t>ien</a:t>
            </a:r>
            <a:r>
              <a:rPr sz="1500" i="1" spc="-5" dirty="0">
                <a:latin typeface="Georgia"/>
                <a:cs typeface="Georgia"/>
              </a:rPr>
              <a:t>t</a:t>
            </a:r>
            <a:r>
              <a:rPr sz="1500" i="1" spc="-10" dirty="0">
                <a:latin typeface="Georgia"/>
                <a:cs typeface="Georgia"/>
              </a:rPr>
              <a:t>o</a:t>
            </a:r>
            <a:r>
              <a:rPr sz="1500" i="1" dirty="0">
                <a:latin typeface="Georgia"/>
                <a:cs typeface="Georgia"/>
              </a:rPr>
              <a:t>s</a:t>
            </a:r>
            <a:endParaRPr sz="1500">
              <a:latin typeface="Georgia"/>
              <a:cs typeface="Georg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656955" y="4866957"/>
            <a:ext cx="12446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 MT"/>
                <a:cs typeface="Arial MT"/>
              </a:rPr>
              <a:t>3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42204" y="249872"/>
            <a:ext cx="3662045" cy="1517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0400" marR="363220" indent="-93980">
              <a:lnSpc>
                <a:spcPct val="100000"/>
              </a:lnSpc>
              <a:spcBef>
                <a:spcPts val="100"/>
              </a:spcBef>
            </a:pPr>
            <a:r>
              <a:rPr sz="3200" spc="-55" dirty="0">
                <a:latin typeface="Trebuchet MS"/>
                <a:cs typeface="Trebuchet MS"/>
              </a:rPr>
              <a:t>M</a:t>
            </a:r>
            <a:r>
              <a:rPr sz="3200" spc="-90" dirty="0">
                <a:latin typeface="Trebuchet MS"/>
                <a:cs typeface="Trebuchet MS"/>
              </a:rPr>
              <a:t>et</a:t>
            </a:r>
            <a:r>
              <a:rPr sz="3200" spc="-60" dirty="0">
                <a:latin typeface="Trebuchet MS"/>
                <a:cs typeface="Trebuchet MS"/>
              </a:rPr>
              <a:t>o</a:t>
            </a:r>
            <a:r>
              <a:rPr sz="3200" spc="-65" dirty="0">
                <a:latin typeface="Trebuchet MS"/>
                <a:cs typeface="Trebuchet MS"/>
              </a:rPr>
              <a:t>d</a:t>
            </a:r>
            <a:r>
              <a:rPr sz="3200" spc="-60" dirty="0">
                <a:latin typeface="Trebuchet MS"/>
                <a:cs typeface="Trebuchet MS"/>
              </a:rPr>
              <a:t>o</a:t>
            </a:r>
            <a:r>
              <a:rPr sz="3200" spc="-65" dirty="0">
                <a:latin typeface="Trebuchet MS"/>
                <a:cs typeface="Trebuchet MS"/>
              </a:rPr>
              <a:t>l</a:t>
            </a:r>
            <a:r>
              <a:rPr sz="3200" spc="-60" dirty="0">
                <a:latin typeface="Trebuchet MS"/>
                <a:cs typeface="Trebuchet MS"/>
              </a:rPr>
              <a:t>o</a:t>
            </a:r>
            <a:r>
              <a:rPr sz="3200" spc="-90" dirty="0">
                <a:latin typeface="Trebuchet MS"/>
                <a:cs typeface="Trebuchet MS"/>
              </a:rPr>
              <a:t>g</a:t>
            </a:r>
            <a:r>
              <a:rPr sz="3200" spc="-55" dirty="0">
                <a:latin typeface="Trebuchet MS"/>
                <a:cs typeface="Trebuchet MS"/>
              </a:rPr>
              <a:t>í</a:t>
            </a:r>
            <a:r>
              <a:rPr sz="3200" dirty="0">
                <a:latin typeface="Trebuchet MS"/>
                <a:cs typeface="Trebuchet MS"/>
              </a:rPr>
              <a:t>a</a:t>
            </a:r>
            <a:r>
              <a:rPr sz="3200" spc="-250" dirty="0">
                <a:latin typeface="Trebuchet MS"/>
                <a:cs typeface="Trebuchet MS"/>
              </a:rPr>
              <a:t> </a:t>
            </a:r>
            <a:r>
              <a:rPr sz="3200" spc="-225" dirty="0">
                <a:latin typeface="Trebuchet MS"/>
                <a:cs typeface="Trebuchet MS"/>
              </a:rPr>
              <a:t>d</a:t>
            </a:r>
            <a:r>
              <a:rPr sz="3200" spc="-229" dirty="0">
                <a:latin typeface="Trebuchet MS"/>
                <a:cs typeface="Trebuchet MS"/>
              </a:rPr>
              <a:t>e</a:t>
            </a:r>
            <a:r>
              <a:rPr sz="3200" dirty="0">
                <a:latin typeface="Trebuchet MS"/>
                <a:cs typeface="Trebuchet MS"/>
              </a:rPr>
              <a:t>l  </a:t>
            </a:r>
            <a:r>
              <a:rPr sz="3200" spc="-110" dirty="0">
                <a:latin typeface="Trebuchet MS"/>
                <a:cs typeface="Trebuchet MS"/>
              </a:rPr>
              <a:t>Entrenamiento</a:t>
            </a:r>
            <a:endParaRPr sz="32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265"/>
              </a:spcBef>
            </a:pPr>
            <a:r>
              <a:rPr sz="1500" i="1" spc="-5" dirty="0">
                <a:latin typeface="Georgia"/>
                <a:cs typeface="Georgia"/>
              </a:rPr>
              <a:t>Todas</a:t>
            </a:r>
            <a:r>
              <a:rPr sz="1500" i="1" spc="-50" dirty="0">
                <a:latin typeface="Georgia"/>
                <a:cs typeface="Georgia"/>
              </a:rPr>
              <a:t> </a:t>
            </a:r>
            <a:r>
              <a:rPr sz="1500" i="1" spc="-5" dirty="0">
                <a:latin typeface="Georgia"/>
                <a:cs typeface="Georgia"/>
              </a:rPr>
              <a:t>las</a:t>
            </a:r>
            <a:r>
              <a:rPr sz="1500" i="1" spc="-15" dirty="0">
                <a:latin typeface="Georgia"/>
                <a:cs typeface="Georgia"/>
              </a:rPr>
              <a:t> </a:t>
            </a:r>
            <a:r>
              <a:rPr sz="1500" i="1" spc="-20" dirty="0">
                <a:latin typeface="Georgia"/>
                <a:cs typeface="Georgia"/>
              </a:rPr>
              <a:t>sesiones</a:t>
            </a:r>
            <a:r>
              <a:rPr sz="1500" i="1" spc="70" dirty="0">
                <a:latin typeface="Georgia"/>
                <a:cs typeface="Georgia"/>
              </a:rPr>
              <a:t> </a:t>
            </a:r>
            <a:r>
              <a:rPr sz="1500" i="1" spc="-5" dirty="0">
                <a:latin typeface="Georgia"/>
                <a:cs typeface="Georgia"/>
              </a:rPr>
              <a:t>se</a:t>
            </a:r>
            <a:r>
              <a:rPr sz="1500" i="1" spc="5" dirty="0">
                <a:latin typeface="Georgia"/>
                <a:cs typeface="Georgia"/>
              </a:rPr>
              <a:t> </a:t>
            </a:r>
            <a:r>
              <a:rPr sz="1500" i="1" spc="-5" dirty="0">
                <a:latin typeface="Georgia"/>
                <a:cs typeface="Georgia"/>
              </a:rPr>
              <a:t>han</a:t>
            </a:r>
            <a:r>
              <a:rPr sz="1500" i="1" dirty="0">
                <a:latin typeface="Georgia"/>
                <a:cs typeface="Georgia"/>
              </a:rPr>
              <a:t> </a:t>
            </a:r>
            <a:r>
              <a:rPr sz="1500" i="1" spc="-5" dirty="0">
                <a:latin typeface="Georgia"/>
                <a:cs typeface="Georgia"/>
              </a:rPr>
              <a:t>estructurado</a:t>
            </a:r>
            <a:r>
              <a:rPr sz="1500" i="1" spc="45" dirty="0">
                <a:latin typeface="Georgia"/>
                <a:cs typeface="Georgia"/>
              </a:rPr>
              <a:t> </a:t>
            </a:r>
            <a:r>
              <a:rPr sz="1500" i="1" spc="-20" dirty="0">
                <a:latin typeface="Georgia"/>
                <a:cs typeface="Georgia"/>
              </a:rPr>
              <a:t>con</a:t>
            </a:r>
            <a:endParaRPr sz="1500">
              <a:latin typeface="Georgia"/>
              <a:cs typeface="Georgia"/>
            </a:endParaRPr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419" y="3167379"/>
            <a:ext cx="4457700" cy="1930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10279" y="0"/>
            <a:ext cx="5633720" cy="5143500"/>
          </a:xfrm>
          <a:custGeom>
            <a:avLst/>
            <a:gdLst/>
            <a:ahLst/>
            <a:cxnLst/>
            <a:rect l="l" t="t" r="r" b="b"/>
            <a:pathLst>
              <a:path w="5633720" h="5143500">
                <a:moveTo>
                  <a:pt x="5633339" y="0"/>
                </a:moveTo>
                <a:lnTo>
                  <a:pt x="0" y="0"/>
                </a:lnTo>
                <a:lnTo>
                  <a:pt x="0" y="5143500"/>
                </a:lnTo>
                <a:lnTo>
                  <a:pt x="5633339" y="5143500"/>
                </a:lnTo>
                <a:lnTo>
                  <a:pt x="56333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20040" y="171196"/>
            <a:ext cx="324993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u="sng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T</a:t>
            </a:r>
            <a:r>
              <a:rPr sz="1400" b="1" u="sng" spc="5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i</a:t>
            </a:r>
            <a:r>
              <a:rPr sz="1400" b="1" u="sng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e</a:t>
            </a:r>
            <a:r>
              <a:rPr sz="1400" b="1" u="sng" spc="-5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mp</a:t>
            </a:r>
            <a:r>
              <a:rPr sz="1400" b="1" u="sng" spc="10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o</a:t>
            </a:r>
            <a:r>
              <a:rPr sz="1400" b="1" u="sng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:</a:t>
            </a:r>
            <a:r>
              <a:rPr sz="1400" b="1" spc="-10" dirty="0">
                <a:solidFill>
                  <a:srgbClr val="6FC5BB"/>
                </a:solidFill>
                <a:latin typeface="Georgia"/>
                <a:cs typeface="Georgia"/>
              </a:rPr>
              <a:t> 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1 </a:t>
            </a:r>
            <a:r>
              <a:rPr sz="1400" spc="-10" dirty="0">
                <a:solidFill>
                  <a:srgbClr val="FFFFFF"/>
                </a:solidFill>
                <a:latin typeface="Georgia"/>
                <a:cs typeface="Georgia"/>
              </a:rPr>
              <a:t>S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e</a:t>
            </a:r>
            <a:r>
              <a:rPr sz="1400" spc="25" dirty="0">
                <a:solidFill>
                  <a:srgbClr val="FFFFFF"/>
                </a:solidFill>
                <a:latin typeface="Georgia"/>
                <a:cs typeface="Georgia"/>
              </a:rPr>
              <a:t>m</a:t>
            </a:r>
            <a:r>
              <a:rPr sz="1400" spc="-25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1400" spc="-30" dirty="0">
                <a:solidFill>
                  <a:srgbClr val="FFFFFF"/>
                </a:solidFill>
                <a:latin typeface="Georgia"/>
                <a:cs typeface="Georgia"/>
              </a:rPr>
              <a:t>n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1400" spc="-2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en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 pl</a:t>
            </a:r>
            <a:r>
              <a:rPr sz="1400" spc="-10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1400" spc="-25" dirty="0">
                <a:solidFill>
                  <a:srgbClr val="FFFFFF"/>
                </a:solidFill>
                <a:latin typeface="Georgia"/>
                <a:cs typeface="Georgia"/>
              </a:rPr>
              <a:t>t</a:t>
            </a:r>
            <a:r>
              <a:rPr sz="1400" spc="-30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fo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rm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1400" spc="-16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v</a:t>
            </a:r>
            <a:r>
              <a:rPr sz="1400" spc="30" dirty="0">
                <a:solidFill>
                  <a:srgbClr val="FFFFFF"/>
                </a:solidFill>
                <a:latin typeface="Georgia"/>
                <a:cs typeface="Georgia"/>
              </a:rPr>
              <a:t>i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r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t</a:t>
            </a:r>
            <a:r>
              <a:rPr sz="1400" spc="-30" dirty="0">
                <a:solidFill>
                  <a:srgbClr val="FFFFFF"/>
                </a:solidFill>
                <a:latin typeface="Georgia"/>
                <a:cs typeface="Georgia"/>
              </a:rPr>
              <a:t>ua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l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50684" y="434493"/>
            <a:ext cx="176530" cy="473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65"/>
              </a:lnSpc>
            </a:pPr>
            <a:r>
              <a:rPr sz="1400" spc="25" dirty="0">
                <a:solidFill>
                  <a:srgbClr val="FFFFFF"/>
                </a:solidFill>
                <a:latin typeface="Georgia"/>
                <a:cs typeface="Georgia"/>
              </a:rPr>
              <a:t>o</a:t>
            </a:r>
            <a:r>
              <a:rPr sz="2100" baseline="-5952" dirty="0">
                <a:solidFill>
                  <a:srgbClr val="FFFFFF"/>
                </a:solidFill>
                <a:latin typeface="Georgia"/>
                <a:cs typeface="Georgia"/>
              </a:rPr>
              <a:t>s</a:t>
            </a:r>
            <a:endParaRPr sz="2100" baseline="-5952">
              <a:latin typeface="Georgia"/>
              <a:cs typeface="Georgia"/>
            </a:endParaRPr>
          </a:p>
          <a:p>
            <a:pPr marL="50800">
              <a:lnSpc>
                <a:spcPct val="100000"/>
              </a:lnSpc>
              <a:spcBef>
                <a:spcPts val="450"/>
              </a:spcBef>
            </a:pPr>
            <a:r>
              <a:rPr sz="1400" spc="-50" dirty="0">
                <a:solidFill>
                  <a:srgbClr val="FFFFFF"/>
                </a:solidFill>
                <a:latin typeface="Georgia"/>
                <a:cs typeface="Georgia"/>
              </a:rPr>
              <a:t>s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,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0040" y="422528"/>
            <a:ext cx="5767705" cy="4419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  <a:tabLst>
                <a:tab pos="962660" algn="l"/>
                <a:tab pos="1318260" algn="l"/>
                <a:tab pos="2367280" algn="l"/>
                <a:tab pos="3265170" algn="l"/>
                <a:tab pos="3806825" algn="l"/>
                <a:tab pos="4177665" algn="l"/>
                <a:tab pos="4746625" algn="l"/>
              </a:tabLst>
            </a:pPr>
            <a:r>
              <a:rPr sz="1400" b="1" u="sng" spc="-30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D</a:t>
            </a:r>
            <a:r>
              <a:rPr sz="1400" b="1" u="sng" spc="-15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i</a:t>
            </a:r>
            <a:r>
              <a:rPr sz="1400" b="1" u="sng" spc="-30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r</a:t>
            </a:r>
            <a:r>
              <a:rPr sz="1400" b="1" u="sng" spc="-15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i</a:t>
            </a:r>
            <a:r>
              <a:rPr sz="1400" b="1" u="sng" spc="-30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g</a:t>
            </a:r>
            <a:r>
              <a:rPr sz="1400" b="1" u="sng" spc="-15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i</a:t>
            </a:r>
            <a:r>
              <a:rPr sz="1400" b="1" u="sng" spc="-30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d</a:t>
            </a:r>
            <a:r>
              <a:rPr sz="1400" b="1" u="sng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o	</a:t>
            </a:r>
            <a:r>
              <a:rPr sz="1400" b="1" u="sng" spc="5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a</a:t>
            </a:r>
            <a:r>
              <a:rPr sz="1400" b="1" u="sng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:</a:t>
            </a:r>
            <a:r>
              <a:rPr sz="1400" b="1" dirty="0">
                <a:solidFill>
                  <a:srgbClr val="6FC5BB"/>
                </a:solidFill>
                <a:latin typeface="Georgia"/>
                <a:cs typeface="Georgia"/>
              </a:rPr>
              <a:t>	</a:t>
            </a:r>
            <a:r>
              <a:rPr sz="1400" spc="-10" dirty="0">
                <a:solidFill>
                  <a:srgbClr val="FFFFFF"/>
                </a:solidFill>
                <a:latin typeface="Georgia"/>
                <a:cs typeface="Georgia"/>
              </a:rPr>
              <a:t>D</a:t>
            </a:r>
            <a:r>
              <a:rPr sz="1400" spc="10" dirty="0">
                <a:solidFill>
                  <a:srgbClr val="FFFFFF"/>
                </a:solidFill>
                <a:latin typeface="Georgia"/>
                <a:cs typeface="Georgia"/>
              </a:rPr>
              <a:t>i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r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e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c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t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or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e</a:t>
            </a:r>
            <a:r>
              <a:rPr sz="1400" spc="-25" dirty="0">
                <a:solidFill>
                  <a:srgbClr val="FFFFFF"/>
                </a:solidFill>
                <a:latin typeface="Georgia"/>
                <a:cs typeface="Georgia"/>
              </a:rPr>
              <a:t>s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,	</a:t>
            </a:r>
            <a:r>
              <a:rPr sz="1400" spc="-15" dirty="0">
                <a:solidFill>
                  <a:srgbClr val="FFFFFF"/>
                </a:solidFill>
                <a:latin typeface="Georgia"/>
                <a:cs typeface="Georgia"/>
              </a:rPr>
              <a:t>g</a:t>
            </a:r>
            <a:r>
              <a:rPr sz="1400" spc="-20" dirty="0">
                <a:solidFill>
                  <a:srgbClr val="FFFFFF"/>
                </a:solidFill>
                <a:latin typeface="Georgia"/>
                <a:cs typeface="Georgia"/>
              </a:rPr>
              <a:t>e</a:t>
            </a:r>
            <a:r>
              <a:rPr sz="1400" spc="-15" dirty="0">
                <a:solidFill>
                  <a:srgbClr val="FFFFFF"/>
                </a:solidFill>
                <a:latin typeface="Georgia"/>
                <a:cs typeface="Georgia"/>
              </a:rPr>
              <a:t>r</a:t>
            </a:r>
            <a:r>
              <a:rPr sz="1400" spc="-20" dirty="0">
                <a:solidFill>
                  <a:srgbClr val="FFFFFF"/>
                </a:solidFill>
                <a:latin typeface="Georgia"/>
                <a:cs typeface="Georgia"/>
              </a:rPr>
              <a:t>e</a:t>
            </a:r>
            <a:r>
              <a:rPr sz="1400" spc="-30" dirty="0">
                <a:solidFill>
                  <a:srgbClr val="FFFFFF"/>
                </a:solidFill>
                <a:latin typeface="Georgia"/>
                <a:cs typeface="Georgia"/>
              </a:rPr>
              <a:t>n</a:t>
            </a:r>
            <a:r>
              <a:rPr sz="1400" spc="-25" dirty="0">
                <a:solidFill>
                  <a:srgbClr val="FFFFFF"/>
                </a:solidFill>
                <a:latin typeface="Georgia"/>
                <a:cs typeface="Georgia"/>
              </a:rPr>
              <a:t>t</a:t>
            </a:r>
            <a:r>
              <a:rPr sz="1400" spc="-20" dirty="0">
                <a:solidFill>
                  <a:srgbClr val="FFFFFF"/>
                </a:solidFill>
                <a:latin typeface="Georgia"/>
                <a:cs typeface="Georgia"/>
              </a:rPr>
              <a:t>e</a:t>
            </a:r>
            <a:r>
              <a:rPr sz="1400" spc="-30" dirty="0">
                <a:solidFill>
                  <a:srgbClr val="FFFFFF"/>
                </a:solidFill>
                <a:latin typeface="Georgia"/>
                <a:cs typeface="Georgia"/>
              </a:rPr>
              <a:t>s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,	</a:t>
            </a:r>
            <a:r>
              <a:rPr sz="1400" spc="-30" dirty="0">
                <a:solidFill>
                  <a:srgbClr val="FFFFFF"/>
                </a:solidFill>
                <a:latin typeface="Georgia"/>
                <a:cs typeface="Georgia"/>
              </a:rPr>
              <a:t>j</a:t>
            </a:r>
            <a:r>
              <a:rPr sz="1400" spc="-20" dirty="0">
                <a:solidFill>
                  <a:srgbClr val="FFFFFF"/>
                </a:solidFill>
                <a:latin typeface="Georgia"/>
                <a:cs typeface="Georgia"/>
              </a:rPr>
              <a:t>efe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s	</a:t>
            </a:r>
            <a:r>
              <a:rPr sz="2100" spc="-7" baseline="1984" dirty="0">
                <a:solidFill>
                  <a:srgbClr val="FFFFFF"/>
                </a:solidFill>
                <a:latin typeface="Georgia"/>
                <a:cs typeface="Georgia"/>
              </a:rPr>
              <a:t>d</a:t>
            </a:r>
            <a:r>
              <a:rPr sz="2100" baseline="1984" dirty="0">
                <a:solidFill>
                  <a:srgbClr val="FFFFFF"/>
                </a:solidFill>
                <a:latin typeface="Georgia"/>
                <a:cs typeface="Georgia"/>
              </a:rPr>
              <a:t>e	</a:t>
            </a:r>
            <a:r>
              <a:rPr sz="2100" spc="-44" baseline="1984" dirty="0">
                <a:solidFill>
                  <a:srgbClr val="FFFFFF"/>
                </a:solidFill>
                <a:latin typeface="Georgia"/>
                <a:cs typeface="Georgia"/>
              </a:rPr>
              <a:t>á</a:t>
            </a:r>
            <a:r>
              <a:rPr sz="2100" spc="-22" baseline="1984" dirty="0">
                <a:solidFill>
                  <a:srgbClr val="FFFFFF"/>
                </a:solidFill>
                <a:latin typeface="Georgia"/>
                <a:cs typeface="Georgia"/>
              </a:rPr>
              <a:t>r</a:t>
            </a:r>
            <a:r>
              <a:rPr sz="2100" spc="-30" baseline="1984" dirty="0">
                <a:solidFill>
                  <a:srgbClr val="FFFFFF"/>
                </a:solidFill>
                <a:latin typeface="Georgia"/>
                <a:cs typeface="Georgia"/>
              </a:rPr>
              <a:t>e</a:t>
            </a:r>
            <a:r>
              <a:rPr sz="2100" spc="-44" baseline="1984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2100" baseline="1984" dirty="0">
                <a:solidFill>
                  <a:srgbClr val="FFFFFF"/>
                </a:solidFill>
                <a:latin typeface="Georgia"/>
                <a:cs typeface="Georgia"/>
              </a:rPr>
              <a:t>,	</a:t>
            </a:r>
            <a:r>
              <a:rPr sz="2100" spc="-44" baseline="1984" dirty="0">
                <a:solidFill>
                  <a:srgbClr val="FFFFFF"/>
                </a:solidFill>
                <a:latin typeface="Georgia"/>
                <a:cs typeface="Georgia"/>
              </a:rPr>
              <a:t>su</a:t>
            </a:r>
            <a:r>
              <a:rPr sz="2100" spc="-30" baseline="1984" dirty="0">
                <a:solidFill>
                  <a:srgbClr val="FFFFFF"/>
                </a:solidFill>
                <a:latin typeface="Georgia"/>
                <a:cs typeface="Georgia"/>
              </a:rPr>
              <a:t>pe</a:t>
            </a:r>
            <a:r>
              <a:rPr sz="2100" spc="-22" baseline="1984" dirty="0">
                <a:solidFill>
                  <a:srgbClr val="FFFFFF"/>
                </a:solidFill>
                <a:latin typeface="Georgia"/>
                <a:cs typeface="Georgia"/>
              </a:rPr>
              <a:t>rv</a:t>
            </a:r>
            <a:r>
              <a:rPr sz="2100" spc="-15" baseline="1984" dirty="0">
                <a:solidFill>
                  <a:srgbClr val="FFFFFF"/>
                </a:solidFill>
                <a:latin typeface="Georgia"/>
                <a:cs typeface="Georgia"/>
              </a:rPr>
              <a:t>i</a:t>
            </a:r>
            <a:r>
              <a:rPr sz="2100" spc="-44" baseline="1984" dirty="0">
                <a:solidFill>
                  <a:srgbClr val="FFFFFF"/>
                </a:solidFill>
                <a:latin typeface="Georgia"/>
                <a:cs typeface="Georgia"/>
              </a:rPr>
              <a:t>s</a:t>
            </a:r>
            <a:r>
              <a:rPr sz="2100" spc="-22" baseline="1984" dirty="0">
                <a:solidFill>
                  <a:srgbClr val="FFFFFF"/>
                </a:solidFill>
                <a:latin typeface="Georgia"/>
                <a:cs typeface="Georgia"/>
              </a:rPr>
              <a:t>or</a:t>
            </a:r>
            <a:r>
              <a:rPr sz="2100" spc="-30" baseline="1984" dirty="0">
                <a:solidFill>
                  <a:srgbClr val="FFFFFF"/>
                </a:solidFill>
                <a:latin typeface="Georgia"/>
                <a:cs typeface="Georgia"/>
              </a:rPr>
              <a:t>e</a:t>
            </a:r>
            <a:r>
              <a:rPr sz="2100" spc="-44" baseline="1984" dirty="0">
                <a:solidFill>
                  <a:srgbClr val="FFFFFF"/>
                </a:solidFill>
                <a:latin typeface="Georgia"/>
                <a:cs typeface="Georgia"/>
              </a:rPr>
              <a:t>s</a:t>
            </a:r>
            <a:r>
              <a:rPr sz="2100" baseline="1984" dirty="0">
                <a:solidFill>
                  <a:srgbClr val="FFFFFF"/>
                </a:solidFill>
                <a:latin typeface="Georgia"/>
                <a:cs typeface="Georgia"/>
              </a:rPr>
              <a:t>,</a:t>
            </a:r>
            <a:endParaRPr sz="2100" baseline="1984">
              <a:latin typeface="Georgia"/>
              <a:cs typeface="Georgia"/>
            </a:endParaRPr>
          </a:p>
          <a:p>
            <a:pPr marL="12700">
              <a:lnSpc>
                <a:spcPts val="1639"/>
              </a:lnSpc>
              <a:tabLst>
                <a:tab pos="1371600" algn="l"/>
                <a:tab pos="2515235" algn="l"/>
                <a:tab pos="3579495" algn="l"/>
                <a:tab pos="4448175" algn="l"/>
                <a:tab pos="4829810" algn="l"/>
                <a:tab pos="5594350" algn="l"/>
              </a:tabLst>
            </a:pPr>
            <a:r>
              <a:rPr sz="1400" spc="-20" dirty="0">
                <a:solidFill>
                  <a:srgbClr val="FFFFFF"/>
                </a:solidFill>
                <a:latin typeface="Georgia"/>
                <a:cs typeface="Georgia"/>
              </a:rPr>
              <a:t>especializados,	</a:t>
            </a:r>
            <a:r>
              <a:rPr sz="1400" spc="-25" dirty="0">
                <a:solidFill>
                  <a:srgbClr val="FFFFFF"/>
                </a:solidFill>
                <a:latin typeface="Georgia"/>
                <a:cs typeface="Georgia"/>
              </a:rPr>
              <a:t>consultores,	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ingenieros,	</a:t>
            </a:r>
            <a:r>
              <a:rPr sz="1400" spc="-25" dirty="0">
                <a:solidFill>
                  <a:srgbClr val="FFFFFF"/>
                </a:solidFill>
                <a:latin typeface="Georgia"/>
                <a:cs typeface="Georgia"/>
              </a:rPr>
              <a:t>personal	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de	calidad	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y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84265" y="401954"/>
            <a:ext cx="622300" cy="462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3505">
              <a:lnSpc>
                <a:spcPct val="100000"/>
              </a:lnSpc>
              <a:spcBef>
                <a:spcPts val="100"/>
              </a:spcBef>
            </a:pPr>
            <a:r>
              <a:rPr sz="1400" spc="-15" dirty="0">
                <a:solidFill>
                  <a:srgbClr val="FFFFFF"/>
                </a:solidFill>
                <a:latin typeface="Georgia"/>
                <a:cs typeface="Georgia"/>
              </a:rPr>
              <a:t>técnic</a:t>
            </a:r>
            <a:endParaRPr sz="14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1400" spc="-25" dirty="0">
                <a:solidFill>
                  <a:srgbClr val="FFFFFF"/>
                </a:solidFill>
                <a:latin typeface="Georgia"/>
                <a:cs typeface="Georgia"/>
              </a:rPr>
              <a:t>p</a:t>
            </a:r>
            <a:r>
              <a:rPr sz="1400" spc="-15" dirty="0">
                <a:solidFill>
                  <a:srgbClr val="FFFFFF"/>
                </a:solidFill>
                <a:latin typeface="Georgia"/>
                <a:cs typeface="Georgia"/>
              </a:rPr>
              <a:t>r</a:t>
            </a:r>
            <a:r>
              <a:rPr sz="1400" spc="-20" dirty="0">
                <a:solidFill>
                  <a:srgbClr val="FFFFFF"/>
                </a:solidFill>
                <a:latin typeface="Georgia"/>
                <a:cs typeface="Georgia"/>
              </a:rPr>
              <a:t>oce</a:t>
            </a:r>
            <a:r>
              <a:rPr sz="1400" spc="-30" dirty="0">
                <a:solidFill>
                  <a:srgbClr val="FFFFFF"/>
                </a:solidFill>
                <a:latin typeface="Georgia"/>
                <a:cs typeface="Georgia"/>
              </a:rPr>
              <a:t>s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o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0040" y="836167"/>
            <a:ext cx="6060440" cy="1085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4000"/>
              </a:lnSpc>
              <a:spcBef>
                <a:spcPts val="100"/>
              </a:spcBef>
            </a:pPr>
            <a:r>
              <a:rPr sz="1400" spc="-25" dirty="0">
                <a:solidFill>
                  <a:srgbClr val="FFFFFF"/>
                </a:solidFill>
                <a:latin typeface="Georgia"/>
                <a:cs typeface="Georgia"/>
              </a:rPr>
              <a:t>profesionales 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y en 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general 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a </a:t>
            </a:r>
            <a:r>
              <a:rPr sz="1400" spc="-25" dirty="0">
                <a:solidFill>
                  <a:srgbClr val="FFFFFF"/>
                </a:solidFill>
                <a:latin typeface="Georgia"/>
                <a:cs typeface="Georgia"/>
              </a:rPr>
              <a:t>todas </a:t>
            </a:r>
            <a:r>
              <a:rPr sz="1400" spc="-15" dirty="0">
                <a:solidFill>
                  <a:srgbClr val="FFFFFF"/>
                </a:solidFill>
                <a:latin typeface="Georgia"/>
                <a:cs typeface="Georgia"/>
              </a:rPr>
              <a:t>aquellas </a:t>
            </a:r>
            <a:r>
              <a:rPr sz="1400" spc="-30" dirty="0">
                <a:solidFill>
                  <a:srgbClr val="FFFFFF"/>
                </a:solidFill>
                <a:latin typeface="Georgia"/>
                <a:cs typeface="Georgia"/>
              </a:rPr>
              <a:t>personas </a:t>
            </a:r>
            <a:r>
              <a:rPr sz="1400" spc="-15" dirty="0">
                <a:solidFill>
                  <a:srgbClr val="FFFFFF"/>
                </a:solidFill>
                <a:latin typeface="Georgia"/>
                <a:cs typeface="Georgia"/>
              </a:rPr>
              <a:t>que 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requieran </a:t>
            </a:r>
            <a:r>
              <a:rPr sz="1400" spc="-25" dirty="0">
                <a:solidFill>
                  <a:srgbClr val="FFFFFF"/>
                </a:solidFill>
                <a:latin typeface="Georgia"/>
                <a:cs typeface="Georgia"/>
              </a:rPr>
              <a:t>conocer</a:t>
            </a:r>
            <a:r>
              <a:rPr sz="1400" spc="-2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spc="-15" dirty="0">
                <a:solidFill>
                  <a:srgbClr val="FFFFFF"/>
                </a:solidFill>
                <a:latin typeface="Georgia"/>
                <a:cs typeface="Georgia"/>
              </a:rPr>
              <a:t>los </a:t>
            </a:r>
            <a:r>
              <a:rPr sz="1400" spc="-32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be</a:t>
            </a:r>
            <a:r>
              <a:rPr sz="1400" spc="-10" dirty="0">
                <a:solidFill>
                  <a:srgbClr val="FFFFFF"/>
                </a:solidFill>
                <a:latin typeface="Georgia"/>
                <a:cs typeface="Georgia"/>
              </a:rPr>
              <a:t>n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e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fi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c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i</a:t>
            </a:r>
            <a:r>
              <a:rPr sz="1400" spc="-15" dirty="0">
                <a:solidFill>
                  <a:srgbClr val="FFFFFF"/>
                </a:solidFill>
                <a:latin typeface="Georgia"/>
                <a:cs typeface="Georgia"/>
              </a:rPr>
              <a:t>o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s</a:t>
            </a:r>
            <a:r>
              <a:rPr sz="1400" spc="-9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d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e</a:t>
            </a:r>
            <a:r>
              <a:rPr sz="1400" spc="-1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im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ple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m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en</a:t>
            </a:r>
            <a:r>
              <a:rPr sz="1400" spc="-10" dirty="0">
                <a:solidFill>
                  <a:srgbClr val="FFFFFF"/>
                </a:solidFill>
                <a:latin typeface="Georgia"/>
                <a:cs typeface="Georgia"/>
              </a:rPr>
              <a:t>ta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r</a:t>
            </a:r>
            <a:r>
              <a:rPr sz="1400" spc="-6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Lea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n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 de</a:t>
            </a:r>
            <a:r>
              <a:rPr sz="1400" spc="-10" dirty="0">
                <a:solidFill>
                  <a:srgbClr val="FFFFFF"/>
                </a:solidFill>
                <a:latin typeface="Georgia"/>
                <a:cs typeface="Georgia"/>
              </a:rPr>
              <a:t>n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tr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o</a:t>
            </a:r>
            <a:r>
              <a:rPr sz="1400" spc="-7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d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e</a:t>
            </a:r>
            <a:r>
              <a:rPr sz="1400" spc="-1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l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1400" spc="-14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or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g</a:t>
            </a:r>
            <a:r>
              <a:rPr sz="1400" spc="-10" dirty="0">
                <a:solidFill>
                  <a:srgbClr val="FFFFFF"/>
                </a:solidFill>
                <a:latin typeface="Georgia"/>
                <a:cs typeface="Georgia"/>
              </a:rPr>
              <a:t>an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i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z</a:t>
            </a:r>
            <a:r>
              <a:rPr sz="1400" spc="-10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1400" spc="-20" dirty="0">
                <a:solidFill>
                  <a:srgbClr val="FFFFFF"/>
                </a:solidFill>
                <a:latin typeface="Georgia"/>
                <a:cs typeface="Georgia"/>
              </a:rPr>
              <a:t>c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i</a:t>
            </a:r>
            <a:r>
              <a:rPr sz="1400" spc="-15" dirty="0">
                <a:solidFill>
                  <a:srgbClr val="FFFFFF"/>
                </a:solidFill>
                <a:latin typeface="Georgia"/>
                <a:cs typeface="Georgia"/>
              </a:rPr>
              <a:t>ó</a:t>
            </a:r>
            <a:r>
              <a:rPr sz="1400" spc="-10" dirty="0">
                <a:solidFill>
                  <a:srgbClr val="FFFFFF"/>
                </a:solidFill>
                <a:latin typeface="Georgia"/>
                <a:cs typeface="Georgia"/>
              </a:rPr>
              <a:t>n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.</a:t>
            </a:r>
            <a:endParaRPr sz="14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400" b="1" u="sng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L</a:t>
            </a:r>
            <a:r>
              <a:rPr sz="1400" b="1" u="sng" spc="-10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ug</a:t>
            </a:r>
            <a:r>
              <a:rPr sz="1400" b="1" u="sng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a</a:t>
            </a:r>
            <a:r>
              <a:rPr sz="1400" b="1" u="sng" spc="-10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r</a:t>
            </a:r>
            <a:r>
              <a:rPr sz="1400" b="1" u="sng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:</a:t>
            </a:r>
            <a:r>
              <a:rPr sz="1400" b="1" spc="-25" dirty="0">
                <a:solidFill>
                  <a:srgbClr val="6FC5BB"/>
                </a:solidFill>
                <a:latin typeface="Georgia"/>
                <a:cs typeface="Georgia"/>
              </a:rPr>
              <a:t> 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P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l</a:t>
            </a:r>
            <a:r>
              <a:rPr sz="1400" spc="-10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t</a:t>
            </a:r>
            <a:r>
              <a:rPr sz="1400" spc="-10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for</a:t>
            </a:r>
            <a:r>
              <a:rPr sz="1400" spc="-15" dirty="0">
                <a:solidFill>
                  <a:srgbClr val="FFFFFF"/>
                </a:solidFill>
                <a:latin typeface="Georgia"/>
                <a:cs typeface="Georgia"/>
              </a:rPr>
              <a:t>m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1400" spc="-9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V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i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r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t</a:t>
            </a:r>
            <a:r>
              <a:rPr sz="1400" spc="-10" dirty="0">
                <a:solidFill>
                  <a:srgbClr val="FFFFFF"/>
                </a:solidFill>
                <a:latin typeface="Georgia"/>
                <a:cs typeface="Georgia"/>
              </a:rPr>
              <a:t>ua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l</a:t>
            </a:r>
            <a:r>
              <a:rPr sz="1400" spc="-9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G&amp;C</a:t>
            </a:r>
            <a:r>
              <a:rPr sz="1400" spc="-3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Lea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n</a:t>
            </a:r>
            <a:r>
              <a:rPr sz="1400" spc="-11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Georgia"/>
                <a:cs typeface="Georgia"/>
              </a:rPr>
              <a:t>S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igm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endParaRPr sz="14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1400" b="1" u="sng" spc="-5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C</a:t>
            </a:r>
            <a:r>
              <a:rPr sz="1400" b="1" u="sng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osto</a:t>
            </a:r>
            <a:r>
              <a:rPr sz="1400" b="1" u="sng" spc="-65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 </a:t>
            </a:r>
            <a:r>
              <a:rPr sz="1400" b="1" u="sng" spc="-5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P</a:t>
            </a:r>
            <a:r>
              <a:rPr sz="1400" b="1" u="sng" spc="-15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r</a:t>
            </a:r>
            <a:r>
              <a:rPr sz="1400" b="1" u="sng" spc="5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o</a:t>
            </a:r>
            <a:r>
              <a:rPr sz="1400" b="1" u="sng" spc="-10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m</a:t>
            </a:r>
            <a:r>
              <a:rPr sz="1400" b="1" u="sng" spc="5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o</a:t>
            </a:r>
            <a:r>
              <a:rPr sz="1400" b="1" u="sng" spc="-5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c</a:t>
            </a:r>
            <a:r>
              <a:rPr sz="1400" b="1" u="sng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i</a:t>
            </a:r>
            <a:r>
              <a:rPr sz="1400" b="1" u="sng" spc="10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ó</a:t>
            </a:r>
            <a:r>
              <a:rPr sz="1400" b="1" u="sng" spc="-10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n</a:t>
            </a:r>
            <a:r>
              <a:rPr sz="1400" b="1" u="sng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:</a:t>
            </a:r>
            <a:r>
              <a:rPr sz="1400" b="1" spc="-145" dirty="0">
                <a:solidFill>
                  <a:srgbClr val="6FC5BB"/>
                </a:solidFill>
                <a:latin typeface="Georgia"/>
                <a:cs typeface="Georgia"/>
              </a:rPr>
              <a:t> </a:t>
            </a:r>
            <a:r>
              <a:rPr lang="es-ES" sz="1400" b="1" spc="5" dirty="0">
                <a:solidFill>
                  <a:srgbClr val="FFFFFF"/>
                </a:solidFill>
                <a:latin typeface="Georgia"/>
                <a:cs typeface="Georgia"/>
              </a:rPr>
              <a:t> 10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0</a:t>
            </a:r>
            <a:r>
              <a:rPr sz="1400" spc="-4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Georgia"/>
                <a:cs typeface="Georgia"/>
              </a:rPr>
              <a:t>U</a:t>
            </a:r>
            <a:r>
              <a:rPr sz="1400" spc="-30" dirty="0">
                <a:solidFill>
                  <a:srgbClr val="FFFFFF"/>
                </a:solidFill>
                <a:latin typeface="Georgia"/>
                <a:cs typeface="Georgia"/>
              </a:rPr>
              <a:t>S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D</a:t>
            </a:r>
            <a:r>
              <a:rPr sz="1400" spc="-1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po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r</a:t>
            </a:r>
            <a:r>
              <a:rPr sz="1400" spc="-11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pe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r</a:t>
            </a:r>
            <a:r>
              <a:rPr sz="1400" spc="-10" dirty="0">
                <a:solidFill>
                  <a:srgbClr val="FFFFFF"/>
                </a:solidFill>
                <a:latin typeface="Georgia"/>
                <a:cs typeface="Georgia"/>
              </a:rPr>
              <a:t>s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on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endParaRPr sz="1400" dirty="0">
              <a:latin typeface="Georgia"/>
              <a:cs typeface="Georgi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6776719" y="96519"/>
            <a:ext cx="2283460" cy="894080"/>
            <a:chOff x="6776719" y="96519"/>
            <a:chExt cx="2283460" cy="894080"/>
          </a:xfrm>
        </p:grpSpPr>
        <p:sp>
          <p:nvSpPr>
            <p:cNvPr id="9" name="object 9"/>
            <p:cNvSpPr/>
            <p:nvPr/>
          </p:nvSpPr>
          <p:spPr>
            <a:xfrm>
              <a:off x="6789419" y="109219"/>
              <a:ext cx="2258060" cy="868680"/>
            </a:xfrm>
            <a:custGeom>
              <a:avLst/>
              <a:gdLst/>
              <a:ahLst/>
              <a:cxnLst/>
              <a:rect l="l" t="t" r="r" b="b"/>
              <a:pathLst>
                <a:path w="2258059" h="868680">
                  <a:moveTo>
                    <a:pt x="2257932" y="0"/>
                  </a:moveTo>
                  <a:lnTo>
                    <a:pt x="0" y="0"/>
                  </a:lnTo>
                  <a:lnTo>
                    <a:pt x="0" y="868679"/>
                  </a:lnTo>
                  <a:lnTo>
                    <a:pt x="2257932" y="868679"/>
                  </a:lnTo>
                  <a:lnTo>
                    <a:pt x="22579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789419" y="109219"/>
              <a:ext cx="2258060" cy="868680"/>
            </a:xfrm>
            <a:custGeom>
              <a:avLst/>
              <a:gdLst/>
              <a:ahLst/>
              <a:cxnLst/>
              <a:rect l="l" t="t" r="r" b="b"/>
              <a:pathLst>
                <a:path w="2258059" h="868680">
                  <a:moveTo>
                    <a:pt x="0" y="868679"/>
                  </a:moveTo>
                  <a:lnTo>
                    <a:pt x="2257932" y="868679"/>
                  </a:lnTo>
                  <a:lnTo>
                    <a:pt x="2257932" y="0"/>
                  </a:lnTo>
                  <a:lnTo>
                    <a:pt x="0" y="0"/>
                  </a:lnTo>
                  <a:lnTo>
                    <a:pt x="0" y="868679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263130">
              <a:lnSpc>
                <a:spcPct val="100000"/>
              </a:lnSpc>
              <a:spcBef>
                <a:spcPts val="100"/>
              </a:spcBef>
            </a:pPr>
            <a:r>
              <a:rPr spc="-130" dirty="0"/>
              <a:t>Entrenamiento</a:t>
            </a:r>
          </a:p>
          <a:p>
            <a:pPr marL="7250430" marR="5080" algn="r">
              <a:lnSpc>
                <a:spcPct val="100000"/>
              </a:lnSpc>
            </a:pPr>
            <a:r>
              <a:rPr spc="-30" dirty="0">
                <a:solidFill>
                  <a:srgbClr val="6FC5BB"/>
                </a:solidFill>
              </a:rPr>
              <a:t>VSM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387984" y="2246064"/>
            <a:ext cx="260350" cy="2130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indent="43180" algn="just">
              <a:lnSpc>
                <a:spcPct val="115100"/>
              </a:lnSpc>
              <a:spcBef>
                <a:spcPts val="100"/>
              </a:spcBef>
            </a:pPr>
            <a:r>
              <a:rPr sz="2000" b="1" dirty="0">
                <a:solidFill>
                  <a:srgbClr val="FFFFFF"/>
                </a:solidFill>
                <a:latin typeface="Georgia"/>
                <a:cs typeface="Georgia"/>
              </a:rPr>
              <a:t>T </a:t>
            </a:r>
            <a:r>
              <a:rPr sz="2000" b="1" spc="-50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000" b="1" dirty="0">
                <a:solidFill>
                  <a:srgbClr val="FFFFFF"/>
                </a:solidFill>
                <a:latin typeface="Georgia"/>
                <a:cs typeface="Georgia"/>
              </a:rPr>
              <a:t>E </a:t>
            </a:r>
            <a:r>
              <a:rPr sz="2000" b="1" spc="-50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000" b="1" dirty="0">
                <a:solidFill>
                  <a:srgbClr val="FFFFFF"/>
                </a:solidFill>
                <a:latin typeface="Georgia"/>
                <a:cs typeface="Georgia"/>
              </a:rPr>
              <a:t>M  A </a:t>
            </a:r>
            <a:r>
              <a:rPr sz="2000" b="1" spc="-50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000" b="1" dirty="0">
                <a:solidFill>
                  <a:srgbClr val="FFFFFF"/>
                </a:solidFill>
                <a:latin typeface="Georgia"/>
                <a:cs typeface="Georgia"/>
              </a:rPr>
              <a:t>R </a:t>
            </a:r>
            <a:r>
              <a:rPr sz="2000" b="1" spc="-50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000" b="1" dirty="0">
                <a:solidFill>
                  <a:srgbClr val="FFFFFF"/>
                </a:solidFill>
                <a:latin typeface="Georgia"/>
                <a:cs typeface="Georgia"/>
              </a:rPr>
              <a:t>I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56552" y="4396422"/>
            <a:ext cx="16192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FFFFFF"/>
                </a:solidFill>
                <a:latin typeface="Georgia"/>
                <a:cs typeface="Georgia"/>
              </a:rPr>
              <a:t>o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146928" y="2311839"/>
            <a:ext cx="3201670" cy="128397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400" b="1" u="sng" spc="-15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El</a:t>
            </a:r>
            <a:r>
              <a:rPr sz="1400" b="1" u="sng" spc="-45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 </a:t>
            </a:r>
            <a:r>
              <a:rPr sz="1400" b="1" u="sng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costo</a:t>
            </a:r>
            <a:r>
              <a:rPr sz="1400" b="1" u="sng" spc="-85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 </a:t>
            </a:r>
            <a:r>
              <a:rPr sz="1400" b="1" u="sng" spc="-25" dirty="0">
                <a:solidFill>
                  <a:srgbClr val="6FC5BB"/>
                </a:solidFill>
                <a:uFill>
                  <a:solidFill>
                    <a:srgbClr val="6FC5BB"/>
                  </a:solidFill>
                </a:uFill>
                <a:latin typeface="Georgia"/>
                <a:cs typeface="Georgia"/>
              </a:rPr>
              <a:t>incluye:</a:t>
            </a:r>
            <a:endParaRPr sz="1400">
              <a:latin typeface="Georgia"/>
              <a:cs typeface="Georgia"/>
            </a:endParaRPr>
          </a:p>
          <a:p>
            <a:pPr marL="185420" indent="-173355">
              <a:lnSpc>
                <a:spcPct val="100000"/>
              </a:lnSpc>
              <a:spcBef>
                <a:spcPts val="300"/>
              </a:spcBef>
              <a:buFont typeface="Arial MT"/>
              <a:buChar char="•"/>
              <a:tabLst>
                <a:tab pos="186055" algn="l"/>
              </a:tabLst>
            </a:pP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F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orm</a:t>
            </a:r>
            <a:r>
              <a:rPr sz="1400" spc="-30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c</a:t>
            </a:r>
            <a:r>
              <a:rPr sz="1400" spc="25" dirty="0">
                <a:solidFill>
                  <a:srgbClr val="FFFFFF"/>
                </a:solidFill>
                <a:latin typeface="Georgia"/>
                <a:cs typeface="Georgia"/>
              </a:rPr>
              <a:t>i</a:t>
            </a:r>
            <a:r>
              <a:rPr sz="1400" spc="-15" dirty="0">
                <a:solidFill>
                  <a:srgbClr val="FFFFFF"/>
                </a:solidFill>
                <a:latin typeface="Georgia"/>
                <a:cs typeface="Georgia"/>
              </a:rPr>
              <a:t>ó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n</a:t>
            </a:r>
            <a:r>
              <a:rPr sz="1400" spc="-12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V</a:t>
            </a:r>
            <a:r>
              <a:rPr sz="1400" spc="10" dirty="0">
                <a:solidFill>
                  <a:srgbClr val="FFFFFF"/>
                </a:solidFill>
                <a:latin typeface="Georgia"/>
                <a:cs typeface="Georgia"/>
              </a:rPr>
              <a:t>i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r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t</a:t>
            </a:r>
            <a:r>
              <a:rPr sz="1400" spc="-25" dirty="0">
                <a:solidFill>
                  <a:srgbClr val="FFFFFF"/>
                </a:solidFill>
                <a:latin typeface="Georgia"/>
                <a:cs typeface="Georgia"/>
              </a:rPr>
              <a:t>u</a:t>
            </a:r>
            <a:r>
              <a:rPr sz="1400" spc="-30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l.</a:t>
            </a:r>
            <a:endParaRPr sz="1400">
              <a:latin typeface="Georgia"/>
              <a:cs typeface="Georgia"/>
            </a:endParaRPr>
          </a:p>
          <a:p>
            <a:pPr marL="185420" indent="-173355">
              <a:lnSpc>
                <a:spcPct val="100000"/>
              </a:lnSpc>
              <a:spcBef>
                <a:spcPts val="300"/>
              </a:spcBef>
              <a:buFont typeface="Arial MT"/>
              <a:buChar char="•"/>
              <a:tabLst>
                <a:tab pos="186055" algn="l"/>
              </a:tabLst>
            </a:pP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C</a:t>
            </a:r>
            <a:r>
              <a:rPr sz="1400" spc="-10" dirty="0">
                <a:solidFill>
                  <a:srgbClr val="FFFFFF"/>
                </a:solidFill>
                <a:latin typeface="Georgia"/>
                <a:cs typeface="Georgia"/>
              </a:rPr>
              <a:t>as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os</a:t>
            </a:r>
            <a:r>
              <a:rPr sz="1400" spc="-10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p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r</a:t>
            </a:r>
            <a:r>
              <a:rPr sz="1400" spc="-30" dirty="0">
                <a:solidFill>
                  <a:srgbClr val="FFFFFF"/>
                </a:solidFill>
                <a:latin typeface="Georgia"/>
                <a:cs typeface="Georgia"/>
              </a:rPr>
              <a:t>á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c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t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i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c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o</a:t>
            </a:r>
            <a:r>
              <a:rPr sz="1400" spc="-10" dirty="0">
                <a:solidFill>
                  <a:srgbClr val="FFFFFF"/>
                </a:solidFill>
                <a:latin typeface="Georgia"/>
                <a:cs typeface="Georgia"/>
              </a:rPr>
              <a:t>s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.</a:t>
            </a:r>
            <a:endParaRPr sz="1400">
              <a:latin typeface="Georgia"/>
              <a:cs typeface="Georgia"/>
            </a:endParaRPr>
          </a:p>
          <a:p>
            <a:pPr marL="185420" indent="-173355">
              <a:lnSpc>
                <a:spcPct val="100000"/>
              </a:lnSpc>
              <a:spcBef>
                <a:spcPts val="300"/>
              </a:spcBef>
              <a:buFont typeface="Arial MT"/>
              <a:buChar char="•"/>
              <a:tabLst>
                <a:tab pos="186055" algn="l"/>
              </a:tabLst>
            </a:pP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Ma</a:t>
            </a:r>
            <a:r>
              <a:rPr sz="1400" spc="-10" dirty="0">
                <a:solidFill>
                  <a:srgbClr val="FFFFFF"/>
                </a:solidFill>
                <a:latin typeface="Georgia"/>
                <a:cs typeface="Georgia"/>
              </a:rPr>
              <a:t>t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e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ri</a:t>
            </a:r>
            <a:r>
              <a:rPr sz="1400" spc="-10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l</a:t>
            </a:r>
            <a:r>
              <a:rPr sz="1400" spc="-7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Magnét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i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c</a:t>
            </a:r>
            <a:r>
              <a:rPr sz="1400" spc="-15" dirty="0">
                <a:solidFill>
                  <a:srgbClr val="FFFFFF"/>
                </a:solidFill>
                <a:latin typeface="Georgia"/>
                <a:cs typeface="Georgia"/>
              </a:rPr>
              <a:t>o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.</a:t>
            </a:r>
            <a:endParaRPr sz="1400">
              <a:latin typeface="Georgia"/>
              <a:cs typeface="Georgia"/>
            </a:endParaRPr>
          </a:p>
          <a:p>
            <a:pPr marL="185420" indent="-173355">
              <a:lnSpc>
                <a:spcPct val="100000"/>
              </a:lnSpc>
              <a:spcBef>
                <a:spcPts val="305"/>
              </a:spcBef>
              <a:buFont typeface="Arial MT"/>
              <a:buChar char="•"/>
              <a:tabLst>
                <a:tab pos="186055" algn="l"/>
              </a:tabLst>
            </a:pP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Ce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r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t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i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f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i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c</a:t>
            </a:r>
            <a:r>
              <a:rPr sz="1400" spc="-50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d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o</a:t>
            </a:r>
            <a:r>
              <a:rPr sz="1400" spc="-9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d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e</a:t>
            </a:r>
            <a:r>
              <a:rPr sz="1400" spc="-1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1400" spc="-10" dirty="0">
                <a:solidFill>
                  <a:srgbClr val="FFFFFF"/>
                </a:solidFill>
                <a:latin typeface="Georgia"/>
                <a:cs typeface="Georgia"/>
              </a:rPr>
              <a:t>s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i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ste</a:t>
            </a:r>
            <a:r>
              <a:rPr sz="1400" spc="-30" dirty="0">
                <a:solidFill>
                  <a:srgbClr val="FFFFFF"/>
                </a:solidFill>
                <a:latin typeface="Georgia"/>
                <a:cs typeface="Georgia"/>
              </a:rPr>
              <a:t>n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c</a:t>
            </a:r>
            <a:r>
              <a:rPr sz="1400" spc="10" dirty="0">
                <a:solidFill>
                  <a:srgbClr val="FFFFFF"/>
                </a:solidFill>
                <a:latin typeface="Georgia"/>
                <a:cs typeface="Georgia"/>
              </a:rPr>
              <a:t>i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1400" spc="-4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spc="-30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l C</a:t>
            </a:r>
            <a:r>
              <a:rPr sz="1400" spc="-10" dirty="0">
                <a:solidFill>
                  <a:srgbClr val="FFFFFF"/>
                </a:solidFill>
                <a:latin typeface="Georgia"/>
                <a:cs typeface="Georgia"/>
              </a:rPr>
              <a:t>u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r</a:t>
            </a:r>
            <a:r>
              <a:rPr sz="1400" spc="-5" dirty="0">
                <a:solidFill>
                  <a:srgbClr val="FFFFFF"/>
                </a:solidFill>
                <a:latin typeface="Georgia"/>
                <a:cs typeface="Georgia"/>
              </a:rPr>
              <a:t>s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o</a:t>
            </a:r>
            <a:r>
              <a:rPr sz="1400" spc="-17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400" spc="5" dirty="0">
                <a:solidFill>
                  <a:srgbClr val="FFFFFF"/>
                </a:solidFill>
                <a:latin typeface="Georgia"/>
                <a:cs typeface="Georgia"/>
              </a:rPr>
              <a:t>V</a:t>
            </a:r>
            <a:r>
              <a:rPr sz="1400" spc="-30" dirty="0">
                <a:solidFill>
                  <a:srgbClr val="FFFFFF"/>
                </a:solidFill>
                <a:latin typeface="Georgia"/>
                <a:cs typeface="Georgia"/>
              </a:rPr>
              <a:t>S</a:t>
            </a:r>
            <a:r>
              <a:rPr sz="1400" dirty="0">
                <a:solidFill>
                  <a:srgbClr val="FFFFFF"/>
                </a:solidFill>
                <a:latin typeface="Georgia"/>
                <a:cs typeface="Georgia"/>
              </a:rPr>
              <a:t>M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281040" y="3971290"/>
            <a:ext cx="147764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25" dirty="0">
                <a:solidFill>
                  <a:srgbClr val="FFFFFF"/>
                </a:solidFill>
                <a:latin typeface="Arial"/>
                <a:cs typeface="Arial"/>
              </a:rPr>
              <a:t>Inscripción</a:t>
            </a:r>
            <a:r>
              <a:rPr sz="14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u="heavy" spc="-30" dirty="0">
                <a:solidFill>
                  <a:srgbClr val="1152CC"/>
                </a:solidFill>
                <a:uFill>
                  <a:solidFill>
                    <a:srgbClr val="1152CC"/>
                  </a:solidFill>
                </a:uFill>
                <a:latin typeface="Arial"/>
                <a:cs typeface="Arial"/>
                <a:hlinkClick r:id="rId2"/>
              </a:rPr>
              <a:t>AQUÍ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.</a:t>
            </a:r>
            <a:endParaRPr sz="1400" dirty="0">
              <a:latin typeface="Arial"/>
              <a:cs typeface="Arial"/>
            </a:endParaRPr>
          </a:p>
        </p:txBody>
      </p:sp>
      <p:pic>
        <p:nvPicPr>
          <p:cNvPr id="16" name="object 1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373619" y="955039"/>
            <a:ext cx="1587500" cy="1046480"/>
          </a:xfrm>
          <a:prstGeom prst="rect">
            <a:avLst/>
          </a:prstGeom>
        </p:spPr>
      </p:pic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1065110" y="2361374"/>
          <a:ext cx="3032125" cy="24308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32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marL="635" algn="ctr">
                        <a:lnSpc>
                          <a:spcPts val="1570"/>
                        </a:lnSpc>
                      </a:pPr>
                      <a:r>
                        <a:rPr sz="1400" b="1" spc="-20" dirty="0">
                          <a:latin typeface="Arial"/>
                          <a:cs typeface="Arial"/>
                        </a:rPr>
                        <a:t>TEMAS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CBC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7620">
                        <a:lnSpc>
                          <a:spcPts val="1570"/>
                        </a:lnSpc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P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r</a:t>
                      </a:r>
                      <a:r>
                        <a:rPr sz="1400" spc="5" dirty="0">
                          <a:latin typeface="Arial MT"/>
                          <a:cs typeface="Arial MT"/>
                        </a:rPr>
                        <a:t>i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nc</a:t>
                      </a:r>
                      <a:r>
                        <a:rPr sz="1400" spc="5" dirty="0">
                          <a:latin typeface="Arial MT"/>
                          <a:cs typeface="Arial MT"/>
                        </a:rPr>
                        <a:t>i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</a:t>
                      </a:r>
                      <a:r>
                        <a:rPr sz="1400" spc="5" dirty="0">
                          <a:latin typeface="Arial MT"/>
                          <a:cs typeface="Arial MT"/>
                        </a:rPr>
                        <a:t>i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os</a:t>
                      </a:r>
                      <a:r>
                        <a:rPr sz="1400" spc="-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400" spc="-1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Lean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979">
                <a:tc>
                  <a:txBody>
                    <a:bodyPr/>
                    <a:lstStyle/>
                    <a:p>
                      <a:pPr marL="7620">
                        <a:lnSpc>
                          <a:spcPts val="1575"/>
                        </a:lnSpc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VOC</a:t>
                      </a:r>
                      <a:r>
                        <a:rPr sz="1400" spc="-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y</a:t>
                      </a:r>
                      <a:r>
                        <a:rPr sz="1400" spc="-9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VOB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7620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¿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Q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ué</a:t>
                      </a:r>
                      <a:r>
                        <a:rPr sz="14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es</a:t>
                      </a:r>
                      <a:r>
                        <a:rPr sz="1400" spc="-9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5" dirty="0">
                          <a:latin typeface="Arial MT"/>
                          <a:cs typeface="Arial MT"/>
                        </a:rPr>
                        <a:t>VS</a:t>
                      </a:r>
                      <a:r>
                        <a:rPr sz="1400" spc="-50" dirty="0">
                          <a:latin typeface="Arial MT"/>
                          <a:cs typeface="Arial MT"/>
                        </a:rPr>
                        <a:t>M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?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7620">
                        <a:lnSpc>
                          <a:spcPts val="1575"/>
                        </a:lnSpc>
                      </a:pPr>
                      <a:r>
                        <a:rPr sz="1400" spc="5" dirty="0">
                          <a:latin typeface="Arial MT"/>
                          <a:cs typeface="Arial MT"/>
                        </a:rPr>
                        <a:t>R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o</a:t>
                      </a:r>
                      <a:r>
                        <a:rPr sz="1400" spc="5" dirty="0">
                          <a:latin typeface="Arial MT"/>
                          <a:cs typeface="Arial MT"/>
                        </a:rPr>
                        <a:t>l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es</a:t>
                      </a:r>
                      <a:r>
                        <a:rPr sz="1400" spc="-9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VSM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0979">
                <a:tc>
                  <a:txBody>
                    <a:bodyPr/>
                    <a:lstStyle/>
                    <a:p>
                      <a:pPr marL="7620">
                        <a:lnSpc>
                          <a:spcPts val="1575"/>
                        </a:lnSpc>
                      </a:pPr>
                      <a:r>
                        <a:rPr sz="1400" spc="-15" dirty="0">
                          <a:latin typeface="Arial MT"/>
                          <a:cs typeface="Arial MT"/>
                        </a:rPr>
                        <a:t>Estructutra</a:t>
                      </a:r>
                      <a:r>
                        <a:rPr sz="1400" spc="-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5" dirty="0">
                          <a:latin typeface="Arial MT"/>
                          <a:cs typeface="Arial MT"/>
                        </a:rPr>
                        <a:t>VSM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1081">
                <a:tc>
                  <a:txBody>
                    <a:bodyPr/>
                    <a:lstStyle/>
                    <a:p>
                      <a:pPr marL="7620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Fa</a:t>
                      </a:r>
                      <a:r>
                        <a:rPr sz="1400" spc="10" dirty="0">
                          <a:latin typeface="Arial MT"/>
                          <a:cs typeface="Arial MT"/>
                        </a:rPr>
                        <a:t>m</a:t>
                      </a:r>
                      <a:r>
                        <a:rPr sz="1400" spc="5" dirty="0">
                          <a:latin typeface="Arial MT"/>
                          <a:cs typeface="Arial MT"/>
                        </a:rPr>
                        <a:t>ili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400" spc="-1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400" spc="-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r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oduc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os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7620">
                        <a:lnSpc>
                          <a:spcPts val="1575"/>
                        </a:lnSpc>
                      </a:pPr>
                      <a:r>
                        <a:rPr sz="1400" spc="5" dirty="0">
                          <a:latin typeface="Arial MT"/>
                          <a:cs typeface="Arial MT"/>
                        </a:rPr>
                        <a:t>R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ec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o</a:t>
                      </a:r>
                      <a:r>
                        <a:rPr sz="1400" spc="5" dirty="0">
                          <a:latin typeface="Arial MT"/>
                          <a:cs typeface="Arial MT"/>
                        </a:rPr>
                        <a:t>l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ec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c</a:t>
                      </a:r>
                      <a:r>
                        <a:rPr sz="1400" spc="5" dirty="0">
                          <a:latin typeface="Arial MT"/>
                          <a:cs typeface="Arial MT"/>
                        </a:rPr>
                        <a:t>i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ón</a:t>
                      </a:r>
                      <a:r>
                        <a:rPr sz="1400" spc="-9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400" spc="-9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5" dirty="0">
                          <a:latin typeface="Arial MT"/>
                          <a:cs typeface="Arial MT"/>
                        </a:rPr>
                        <a:t>i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n</a:t>
                      </a:r>
                      <a:r>
                        <a:rPr sz="1400" spc="10" dirty="0">
                          <a:latin typeface="Arial MT"/>
                          <a:cs typeface="Arial MT"/>
                        </a:rPr>
                        <a:t>f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r</a:t>
                      </a:r>
                      <a:r>
                        <a:rPr sz="1400" spc="10" dirty="0">
                          <a:latin typeface="Arial MT"/>
                          <a:cs typeface="Arial MT"/>
                        </a:rPr>
                        <a:t>m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c</a:t>
                      </a:r>
                      <a:r>
                        <a:rPr sz="1400" spc="5" dirty="0">
                          <a:latin typeface="Arial MT"/>
                          <a:cs typeface="Arial MT"/>
                        </a:rPr>
                        <a:t>i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ón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0979">
                <a:tc>
                  <a:txBody>
                    <a:bodyPr/>
                    <a:lstStyle/>
                    <a:p>
                      <a:pPr marL="7620">
                        <a:lnSpc>
                          <a:spcPts val="1580"/>
                        </a:lnSpc>
                      </a:pPr>
                      <a:r>
                        <a:rPr sz="1400" spc="5" dirty="0">
                          <a:latin typeface="Arial MT"/>
                          <a:cs typeface="Arial MT"/>
                        </a:rPr>
                        <a:t>C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on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tr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ucc</a:t>
                      </a:r>
                      <a:r>
                        <a:rPr sz="1400" spc="5" dirty="0">
                          <a:latin typeface="Arial MT"/>
                          <a:cs typeface="Arial MT"/>
                        </a:rPr>
                        <a:t>i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o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n</a:t>
                      </a:r>
                      <a:r>
                        <a:rPr sz="14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del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30" dirty="0">
                          <a:latin typeface="Arial MT"/>
                          <a:cs typeface="Arial MT"/>
                        </a:rPr>
                        <a:t>m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apa</a:t>
                      </a:r>
                      <a:r>
                        <a:rPr sz="1400" spc="-1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r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ese</a:t>
                      </a:r>
                      <a:r>
                        <a:rPr sz="1400" spc="5" dirty="0">
                          <a:latin typeface="Arial MT"/>
                          <a:cs typeface="Arial MT"/>
                        </a:rPr>
                        <a:t>n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0979">
                <a:tc>
                  <a:txBody>
                    <a:bodyPr/>
                    <a:lstStyle/>
                    <a:p>
                      <a:pPr marL="7620">
                        <a:lnSpc>
                          <a:spcPts val="1580"/>
                        </a:lnSpc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Aná</a:t>
                      </a:r>
                      <a:r>
                        <a:rPr sz="1400" spc="10" dirty="0">
                          <a:latin typeface="Arial MT"/>
                          <a:cs typeface="Arial MT"/>
                        </a:rPr>
                        <a:t>l</a:t>
                      </a:r>
                      <a:r>
                        <a:rPr sz="1400" spc="5" dirty="0">
                          <a:latin typeface="Arial MT"/>
                          <a:cs typeface="Arial MT"/>
                        </a:rPr>
                        <a:t>i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s</a:t>
                      </a:r>
                      <a:r>
                        <a:rPr sz="1400" spc="5" dirty="0">
                          <a:latin typeface="Arial MT"/>
                          <a:cs typeface="Arial MT"/>
                        </a:rPr>
                        <a:t>i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s</a:t>
                      </a:r>
                      <a:r>
                        <a:rPr sz="1400" spc="-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400" spc="-9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5" dirty="0">
                          <a:latin typeface="Arial MT"/>
                          <a:cs typeface="Arial MT"/>
                        </a:rPr>
                        <a:t>V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400" spc="10" dirty="0">
                          <a:latin typeface="Arial MT"/>
                          <a:cs typeface="Arial MT"/>
                        </a:rPr>
                        <a:t>l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or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7620">
                        <a:lnSpc>
                          <a:spcPts val="1580"/>
                        </a:lnSpc>
                      </a:pPr>
                      <a:r>
                        <a:rPr sz="1400" spc="5" dirty="0">
                          <a:latin typeface="Arial MT"/>
                          <a:cs typeface="Arial MT"/>
                        </a:rPr>
                        <a:t>C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on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s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tr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ucc</a:t>
                      </a:r>
                      <a:r>
                        <a:rPr sz="1400" spc="10" dirty="0">
                          <a:latin typeface="Arial MT"/>
                          <a:cs typeface="Arial MT"/>
                        </a:rPr>
                        <a:t>i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ón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del</a:t>
                      </a:r>
                      <a:r>
                        <a:rPr sz="14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30" dirty="0">
                          <a:latin typeface="Arial MT"/>
                          <a:cs typeface="Arial MT"/>
                        </a:rPr>
                        <a:t>m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apa</a:t>
                      </a:r>
                      <a:r>
                        <a:rPr sz="1400" spc="-1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10" dirty="0">
                          <a:latin typeface="Arial MT"/>
                          <a:cs typeface="Arial MT"/>
                        </a:rPr>
                        <a:t>f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u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u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r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6265" y="3025493"/>
            <a:ext cx="4575810" cy="1689735"/>
          </a:xfrm>
          <a:prstGeom prst="rect">
            <a:avLst/>
          </a:prstGeom>
        </p:spPr>
        <p:txBody>
          <a:bodyPr vert="horz" wrap="square" lIns="0" tIns="276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80"/>
              </a:spcBef>
            </a:pPr>
            <a:r>
              <a:rPr sz="7200" b="1" spc="-335" dirty="0">
                <a:solidFill>
                  <a:srgbClr val="FFFFFF"/>
                </a:solidFill>
                <a:latin typeface="Trebuchet MS"/>
                <a:cs typeface="Trebuchet MS"/>
              </a:rPr>
              <a:t>Consultores</a:t>
            </a:r>
            <a:endParaRPr sz="72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sz="1600" spc="-5" dirty="0">
                <a:solidFill>
                  <a:srgbClr val="FFFFFF"/>
                </a:solidFill>
                <a:latin typeface="Georgia"/>
                <a:cs typeface="Georgia"/>
              </a:rPr>
              <a:t>Lean</a:t>
            </a:r>
            <a:r>
              <a:rPr sz="1600" spc="-5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600" dirty="0">
                <a:solidFill>
                  <a:srgbClr val="FFFFFF"/>
                </a:solidFill>
                <a:latin typeface="Georgia"/>
                <a:cs typeface="Georgia"/>
              </a:rPr>
              <a:t>&amp;</a:t>
            </a:r>
            <a:r>
              <a:rPr sz="1600" spc="-4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Georgia"/>
                <a:cs typeface="Georgia"/>
              </a:rPr>
              <a:t>Six</a:t>
            </a:r>
            <a:r>
              <a:rPr sz="1600" spc="2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Georgia"/>
                <a:cs typeface="Georgia"/>
              </a:rPr>
              <a:t>Sigma</a:t>
            </a:r>
            <a:endParaRPr sz="1600">
              <a:latin typeface="Georgia"/>
              <a:cs typeface="Georg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52820" y="3644900"/>
            <a:ext cx="1968500" cy="123444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3999" cy="330454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8920" y="1298644"/>
            <a:ext cx="4066540" cy="33932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5100"/>
              </a:lnSpc>
              <a:spcBef>
                <a:spcPts val="100"/>
              </a:spcBef>
            </a:pPr>
            <a:r>
              <a:rPr lang="es-ES" sz="1200" i="1" spc="-15" dirty="0">
                <a:solidFill>
                  <a:srgbClr val="FFFFFF"/>
                </a:solidFill>
                <a:latin typeface="Georgia"/>
                <a:cs typeface="Georgia"/>
              </a:rPr>
              <a:t>Reconocido asesor y conferencista internacional especializado en estrategia organizacional, Data </a:t>
            </a:r>
            <a:r>
              <a:rPr lang="es-ES" sz="1200" i="1" spc="-15" dirty="0" err="1">
                <a:solidFill>
                  <a:srgbClr val="FFFFFF"/>
                </a:solidFill>
                <a:latin typeface="Georgia"/>
                <a:cs typeface="Georgia"/>
              </a:rPr>
              <a:t>Scientist</a:t>
            </a:r>
            <a:r>
              <a:rPr lang="es-ES" sz="1200" i="1" spc="-15" dirty="0">
                <a:solidFill>
                  <a:srgbClr val="FFFFFF"/>
                </a:solidFill>
                <a:latin typeface="Georgia"/>
                <a:cs typeface="Georgia"/>
              </a:rPr>
              <a:t> y mejora continua. Su formación académica incluye una sólida base en Ingeniería Industrial, así como un Magíster en Business </a:t>
            </a:r>
            <a:r>
              <a:rPr lang="es-ES" sz="1200" i="1" spc="-15" dirty="0" err="1">
                <a:solidFill>
                  <a:srgbClr val="FFFFFF"/>
                </a:solidFill>
                <a:latin typeface="Georgia"/>
                <a:cs typeface="Georgia"/>
              </a:rPr>
              <a:t>Intelligence</a:t>
            </a:r>
            <a:r>
              <a:rPr lang="es-ES" sz="1200" i="1" spc="-15" dirty="0">
                <a:solidFill>
                  <a:srgbClr val="FFFFFF"/>
                </a:solidFill>
                <a:latin typeface="Georgia"/>
                <a:cs typeface="Georgia"/>
              </a:rPr>
              <a:t>, un MBA en E-</a:t>
            </a:r>
            <a:r>
              <a:rPr lang="es-ES" sz="1200" i="1" spc="-15" dirty="0" err="1">
                <a:solidFill>
                  <a:srgbClr val="FFFFFF"/>
                </a:solidFill>
                <a:latin typeface="Georgia"/>
                <a:cs typeface="Georgia"/>
              </a:rPr>
              <a:t>business</a:t>
            </a:r>
            <a:r>
              <a:rPr lang="es-ES" sz="1200" i="1" spc="-15" dirty="0">
                <a:solidFill>
                  <a:srgbClr val="FFFFFF"/>
                </a:solidFill>
                <a:latin typeface="Georgia"/>
                <a:cs typeface="Georgia"/>
              </a:rPr>
              <a:t> e Innovación y una especialización en Gerencia de Tecnología. Además, cuenta con certificaciones como Máster Black Belt Lean Six Sigma, Scrum Master y </a:t>
            </a:r>
            <a:r>
              <a:rPr lang="es-ES" sz="1200" i="1" spc="-15" dirty="0" err="1">
                <a:solidFill>
                  <a:srgbClr val="FFFFFF"/>
                </a:solidFill>
                <a:latin typeface="Georgia"/>
                <a:cs typeface="Georgia"/>
              </a:rPr>
              <a:t>Product</a:t>
            </a:r>
            <a:r>
              <a:rPr lang="es-ES" sz="1200" i="1" spc="-1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lang="es-ES" sz="1200" i="1" spc="-15" dirty="0" err="1">
                <a:solidFill>
                  <a:srgbClr val="FFFFFF"/>
                </a:solidFill>
                <a:latin typeface="Georgia"/>
                <a:cs typeface="Georgia"/>
              </a:rPr>
              <a:t>Owner</a:t>
            </a:r>
            <a:r>
              <a:rPr lang="es-ES" sz="1200" i="1" spc="-15" dirty="0">
                <a:solidFill>
                  <a:srgbClr val="FFFFFF"/>
                </a:solidFill>
                <a:latin typeface="Georgia"/>
                <a:cs typeface="Georgia"/>
              </a:rPr>
              <a:t>. Ha desempeñado roles como entrenador, consultor y profesor en varias empresas de Latinoamérica, Norteamérica y Europa, abarcando una amplia gama de áreas, como planeación estratégica, Lean </a:t>
            </a:r>
            <a:r>
              <a:rPr lang="es-ES" sz="1200" i="1" spc="-15" dirty="0" err="1">
                <a:solidFill>
                  <a:srgbClr val="FFFFFF"/>
                </a:solidFill>
                <a:latin typeface="Georgia"/>
                <a:cs typeface="Georgia"/>
              </a:rPr>
              <a:t>Manufacturing</a:t>
            </a:r>
            <a:r>
              <a:rPr lang="es-ES" sz="1200" i="1" spc="-15" dirty="0">
                <a:solidFill>
                  <a:srgbClr val="FFFFFF"/>
                </a:solidFill>
                <a:latin typeface="Georgia"/>
                <a:cs typeface="Georgia"/>
              </a:rPr>
              <a:t>, Six Sigma, Agile, Business </a:t>
            </a:r>
            <a:r>
              <a:rPr lang="es-ES" sz="1200" i="1" spc="-15" dirty="0" err="1">
                <a:solidFill>
                  <a:srgbClr val="FFFFFF"/>
                </a:solidFill>
                <a:latin typeface="Georgia"/>
                <a:cs typeface="Georgia"/>
              </a:rPr>
              <a:t>Intelligent</a:t>
            </a:r>
            <a:r>
              <a:rPr lang="es-ES" sz="1200" i="1" spc="-15" dirty="0">
                <a:solidFill>
                  <a:srgbClr val="FFFFFF"/>
                </a:solidFill>
                <a:latin typeface="Georgia"/>
                <a:cs typeface="Georgia"/>
              </a:rPr>
              <a:t>, </a:t>
            </a:r>
            <a:r>
              <a:rPr lang="es-ES" sz="1200" i="1" spc="-15" dirty="0" err="1">
                <a:solidFill>
                  <a:srgbClr val="FFFFFF"/>
                </a:solidFill>
                <a:latin typeface="Georgia"/>
                <a:cs typeface="Georgia"/>
              </a:rPr>
              <a:t>Supply</a:t>
            </a:r>
            <a:r>
              <a:rPr lang="es-ES" sz="1200" i="1" spc="-1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lang="es-ES" sz="1200" i="1" spc="-15" dirty="0" err="1">
                <a:solidFill>
                  <a:srgbClr val="FFFFFF"/>
                </a:solidFill>
                <a:latin typeface="Georgia"/>
                <a:cs typeface="Georgia"/>
              </a:rPr>
              <a:t>Chain</a:t>
            </a:r>
            <a:r>
              <a:rPr lang="es-ES" sz="1200" i="1" spc="-15" dirty="0">
                <a:solidFill>
                  <a:srgbClr val="FFFFFF"/>
                </a:solidFill>
                <a:latin typeface="Georgia"/>
                <a:cs typeface="Georgia"/>
              </a:rPr>
              <a:t>, Excelencia Operacional y </a:t>
            </a:r>
            <a:r>
              <a:rPr lang="es-ES" sz="1200" i="1" spc="-15" dirty="0" err="1">
                <a:solidFill>
                  <a:srgbClr val="FFFFFF"/>
                </a:solidFill>
                <a:latin typeface="Georgia"/>
                <a:cs typeface="Georgia"/>
              </a:rPr>
              <a:t>Design</a:t>
            </a:r>
            <a:r>
              <a:rPr lang="es-ES" sz="1200" i="1" spc="-1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lang="es-ES" sz="1200" i="1" spc="-15" dirty="0" err="1">
                <a:solidFill>
                  <a:srgbClr val="FFFFFF"/>
                </a:solidFill>
                <a:latin typeface="Georgia"/>
                <a:cs typeface="Georgia"/>
              </a:rPr>
              <a:t>Thinking</a:t>
            </a:r>
            <a:r>
              <a:rPr lang="es-ES" sz="1200" i="1" spc="-15" dirty="0">
                <a:solidFill>
                  <a:srgbClr val="FFFFFF"/>
                </a:solidFill>
                <a:latin typeface="Georgia"/>
                <a:cs typeface="Georgia"/>
              </a:rPr>
              <a:t>. Ha ocupado cargos destacados en Quala SA, </a:t>
            </a:r>
            <a:r>
              <a:rPr lang="es-ES" sz="1200" i="1" spc="-15" dirty="0" err="1">
                <a:solidFill>
                  <a:srgbClr val="FFFFFF"/>
                </a:solidFill>
                <a:latin typeface="Georgia"/>
                <a:cs typeface="Georgia"/>
              </a:rPr>
              <a:t>Rascheltex</a:t>
            </a:r>
            <a:r>
              <a:rPr lang="es-ES" sz="1200" i="1" spc="-15" dirty="0">
                <a:solidFill>
                  <a:srgbClr val="FFFFFF"/>
                </a:solidFill>
                <a:latin typeface="Georgia"/>
                <a:cs typeface="Georgia"/>
              </a:rPr>
              <a:t> International y actualmente se desempeña como CEO de G&amp;C Lean Sigma Europa y LATAM.</a:t>
            </a:r>
            <a:endParaRPr sz="1200" dirty="0">
              <a:latin typeface="Georgia"/>
              <a:cs typeface="Georgi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5039" y="156781"/>
            <a:ext cx="2637790" cy="1002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1440">
              <a:lnSpc>
                <a:spcPct val="100000"/>
              </a:lnSpc>
              <a:spcBef>
                <a:spcPts val="100"/>
              </a:spcBef>
            </a:pPr>
            <a:r>
              <a:rPr sz="3200" b="0" spc="-85" dirty="0">
                <a:latin typeface="Trebuchet MS"/>
                <a:cs typeface="Trebuchet MS"/>
              </a:rPr>
              <a:t>D</a:t>
            </a:r>
            <a:r>
              <a:rPr sz="3200" b="0" spc="-75" dirty="0">
                <a:latin typeface="Trebuchet MS"/>
                <a:cs typeface="Trebuchet MS"/>
              </a:rPr>
              <a:t>i</a:t>
            </a:r>
            <a:r>
              <a:rPr sz="3200" b="0" spc="-90" dirty="0">
                <a:latin typeface="Trebuchet MS"/>
                <a:cs typeface="Trebuchet MS"/>
              </a:rPr>
              <a:t>e</a:t>
            </a:r>
            <a:r>
              <a:rPr sz="3200" b="0" spc="-105" dirty="0">
                <a:latin typeface="Trebuchet MS"/>
                <a:cs typeface="Trebuchet MS"/>
              </a:rPr>
              <a:t>g</a:t>
            </a:r>
            <a:r>
              <a:rPr sz="3200" b="0" dirty="0">
                <a:latin typeface="Trebuchet MS"/>
                <a:cs typeface="Trebuchet MS"/>
              </a:rPr>
              <a:t>o</a:t>
            </a:r>
            <a:r>
              <a:rPr sz="3200" b="0" spc="-165" dirty="0">
                <a:latin typeface="Trebuchet MS"/>
                <a:cs typeface="Trebuchet MS"/>
              </a:rPr>
              <a:t> </a:t>
            </a:r>
            <a:r>
              <a:rPr sz="3200" b="0" spc="-155" dirty="0">
                <a:latin typeface="Trebuchet MS"/>
                <a:cs typeface="Trebuchet MS"/>
              </a:rPr>
              <a:t>M</a:t>
            </a:r>
            <a:r>
              <a:rPr sz="3200" b="0" spc="-165" dirty="0">
                <a:latin typeface="Trebuchet MS"/>
                <a:cs typeface="Trebuchet MS"/>
              </a:rPr>
              <a:t>a</a:t>
            </a:r>
            <a:r>
              <a:rPr sz="3200" b="0" spc="-190" dirty="0">
                <a:latin typeface="Trebuchet MS"/>
                <a:cs typeface="Trebuchet MS"/>
              </a:rPr>
              <a:t>u</a:t>
            </a:r>
            <a:r>
              <a:rPr sz="3200" b="0" spc="-165" dirty="0">
                <a:latin typeface="Trebuchet MS"/>
                <a:cs typeface="Trebuchet MS"/>
              </a:rPr>
              <a:t>r</a:t>
            </a:r>
            <a:r>
              <a:rPr sz="3200" b="0" spc="-155" dirty="0">
                <a:latin typeface="Trebuchet MS"/>
                <a:cs typeface="Trebuchet MS"/>
              </a:rPr>
              <a:t>i</a:t>
            </a:r>
            <a:r>
              <a:rPr sz="3200" b="0" spc="-170" dirty="0">
                <a:latin typeface="Trebuchet MS"/>
                <a:cs typeface="Trebuchet MS"/>
              </a:rPr>
              <a:t>c</a:t>
            </a:r>
            <a:r>
              <a:rPr sz="3200" b="0" spc="-155" dirty="0">
                <a:latin typeface="Trebuchet MS"/>
                <a:cs typeface="Trebuchet MS"/>
              </a:rPr>
              <a:t>i</a:t>
            </a:r>
            <a:r>
              <a:rPr sz="3200" b="0" dirty="0">
                <a:latin typeface="Trebuchet MS"/>
                <a:cs typeface="Trebuchet MS"/>
              </a:rPr>
              <a:t>o  </a:t>
            </a:r>
            <a:r>
              <a:rPr sz="3200" b="0" spc="-114" dirty="0">
                <a:latin typeface="Trebuchet MS"/>
                <a:cs typeface="Trebuchet MS"/>
              </a:rPr>
              <a:t>B</a:t>
            </a:r>
            <a:r>
              <a:rPr sz="3200" b="0" spc="-125" dirty="0">
                <a:latin typeface="Trebuchet MS"/>
                <a:cs typeface="Trebuchet MS"/>
              </a:rPr>
              <a:t>a</a:t>
            </a:r>
            <a:r>
              <a:rPr sz="3200" b="0" spc="-145" dirty="0">
                <a:latin typeface="Trebuchet MS"/>
                <a:cs typeface="Trebuchet MS"/>
              </a:rPr>
              <a:t>q</a:t>
            </a:r>
            <a:r>
              <a:rPr sz="3200" b="0" spc="-150" dirty="0">
                <a:latin typeface="Trebuchet MS"/>
                <a:cs typeface="Trebuchet MS"/>
              </a:rPr>
              <a:t>u</a:t>
            </a:r>
            <a:r>
              <a:rPr sz="3200" b="0" spc="-145" dirty="0">
                <a:latin typeface="Trebuchet MS"/>
                <a:cs typeface="Trebuchet MS"/>
              </a:rPr>
              <a:t>e</a:t>
            </a:r>
            <a:r>
              <a:rPr sz="3200" b="0" spc="-125" dirty="0">
                <a:latin typeface="Trebuchet MS"/>
                <a:cs typeface="Trebuchet MS"/>
              </a:rPr>
              <a:t>r</a:t>
            </a:r>
            <a:r>
              <a:rPr sz="3200" b="0" dirty="0">
                <a:latin typeface="Trebuchet MS"/>
                <a:cs typeface="Trebuchet MS"/>
              </a:rPr>
              <a:t>o</a:t>
            </a:r>
            <a:r>
              <a:rPr sz="3200" b="0" spc="-265" dirty="0">
                <a:latin typeface="Trebuchet MS"/>
                <a:cs typeface="Trebuchet MS"/>
              </a:rPr>
              <a:t> </a:t>
            </a:r>
            <a:r>
              <a:rPr sz="3200" b="0" spc="-114" dirty="0">
                <a:latin typeface="Trebuchet MS"/>
                <a:cs typeface="Trebuchet MS"/>
              </a:rPr>
              <a:t>Co</a:t>
            </a:r>
            <a:r>
              <a:rPr sz="3200" b="0" spc="-125" dirty="0">
                <a:latin typeface="Trebuchet MS"/>
                <a:cs typeface="Trebuchet MS"/>
              </a:rPr>
              <a:t>rr</a:t>
            </a:r>
            <a:r>
              <a:rPr sz="3200" b="0" spc="-150" dirty="0">
                <a:latin typeface="Trebuchet MS"/>
                <a:cs typeface="Trebuchet MS"/>
              </a:rPr>
              <a:t>e</a:t>
            </a:r>
            <a:r>
              <a:rPr sz="3200" b="0" dirty="0">
                <a:latin typeface="Trebuchet MS"/>
                <a:cs typeface="Trebuchet MS"/>
              </a:rPr>
              <a:t>a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57165" y="156781"/>
            <a:ext cx="4164965" cy="1292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9300" marR="737235" algn="ctr">
              <a:lnSpc>
                <a:spcPct val="100000"/>
              </a:lnSpc>
              <a:spcBef>
                <a:spcPts val="100"/>
              </a:spcBef>
            </a:pPr>
            <a:r>
              <a:rPr sz="3200" spc="-70" dirty="0">
                <a:latin typeface="Trebuchet MS"/>
                <a:cs typeface="Trebuchet MS"/>
              </a:rPr>
              <a:t>A</a:t>
            </a:r>
            <a:r>
              <a:rPr sz="3200" spc="-65" dirty="0">
                <a:latin typeface="Trebuchet MS"/>
                <a:cs typeface="Trebuchet MS"/>
              </a:rPr>
              <a:t>r</a:t>
            </a:r>
            <a:r>
              <a:rPr sz="3200" spc="-90" dirty="0">
                <a:latin typeface="Trebuchet MS"/>
                <a:cs typeface="Trebuchet MS"/>
              </a:rPr>
              <a:t>t</a:t>
            </a:r>
            <a:r>
              <a:rPr sz="3200" spc="-95" dirty="0">
                <a:latin typeface="Trebuchet MS"/>
                <a:cs typeface="Trebuchet MS"/>
              </a:rPr>
              <a:t>u</a:t>
            </a:r>
            <a:r>
              <a:rPr sz="3200" spc="-65" dirty="0">
                <a:latin typeface="Trebuchet MS"/>
                <a:cs typeface="Trebuchet MS"/>
              </a:rPr>
              <a:t>r</a:t>
            </a:r>
            <a:r>
              <a:rPr sz="3200" dirty="0">
                <a:latin typeface="Trebuchet MS"/>
                <a:cs typeface="Trebuchet MS"/>
              </a:rPr>
              <a:t>o</a:t>
            </a:r>
            <a:r>
              <a:rPr sz="3200" spc="-185" dirty="0">
                <a:latin typeface="Trebuchet MS"/>
                <a:cs typeface="Trebuchet MS"/>
              </a:rPr>
              <a:t> </a:t>
            </a:r>
            <a:r>
              <a:rPr sz="3200" spc="-114" dirty="0">
                <a:latin typeface="Trebuchet MS"/>
                <a:cs typeface="Trebuchet MS"/>
              </a:rPr>
              <a:t>M</a:t>
            </a:r>
            <a:r>
              <a:rPr sz="3200" spc="-120" dirty="0">
                <a:latin typeface="Trebuchet MS"/>
                <a:cs typeface="Trebuchet MS"/>
              </a:rPr>
              <a:t>a</a:t>
            </a:r>
            <a:r>
              <a:rPr sz="3200" spc="-125" dirty="0">
                <a:latin typeface="Trebuchet MS"/>
                <a:cs typeface="Trebuchet MS"/>
              </a:rPr>
              <a:t>r</a:t>
            </a:r>
            <a:r>
              <a:rPr sz="3200" spc="-150" dirty="0">
                <a:latin typeface="Trebuchet MS"/>
                <a:cs typeface="Trebuchet MS"/>
              </a:rPr>
              <a:t>t</a:t>
            </a:r>
            <a:r>
              <a:rPr sz="3200" spc="-114" dirty="0">
                <a:latin typeface="Trebuchet MS"/>
                <a:cs typeface="Trebuchet MS"/>
              </a:rPr>
              <a:t>i</a:t>
            </a:r>
            <a:r>
              <a:rPr sz="3200" spc="-150" dirty="0">
                <a:latin typeface="Trebuchet MS"/>
                <a:cs typeface="Trebuchet MS"/>
              </a:rPr>
              <a:t>n</a:t>
            </a:r>
            <a:r>
              <a:rPr sz="3200" spc="-130" dirty="0">
                <a:latin typeface="Trebuchet MS"/>
                <a:cs typeface="Trebuchet MS"/>
              </a:rPr>
              <a:t>e</a:t>
            </a:r>
            <a:r>
              <a:rPr sz="3200" dirty="0">
                <a:latin typeface="Trebuchet MS"/>
                <a:cs typeface="Trebuchet MS"/>
              </a:rPr>
              <a:t>z  </a:t>
            </a:r>
            <a:r>
              <a:rPr sz="3200" spc="-90" dirty="0">
                <a:latin typeface="Trebuchet MS"/>
                <a:cs typeface="Trebuchet MS"/>
              </a:rPr>
              <a:t>Suarez</a:t>
            </a:r>
            <a:endParaRPr sz="32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1035"/>
              </a:spcBef>
              <a:tabLst>
                <a:tab pos="746760" algn="l"/>
                <a:tab pos="1529080" algn="l"/>
                <a:tab pos="2418715" algn="l"/>
                <a:tab pos="3122295" algn="l"/>
                <a:tab pos="3996054" algn="l"/>
              </a:tabLst>
            </a:pPr>
            <a:r>
              <a:rPr sz="1050" i="1" dirty="0">
                <a:latin typeface="Georgia"/>
                <a:cs typeface="Georgia"/>
              </a:rPr>
              <a:t>Ingeniero	</a:t>
            </a:r>
            <a:r>
              <a:rPr sz="1050" i="1" spc="-15" dirty="0">
                <a:latin typeface="Georgia"/>
                <a:cs typeface="Georgia"/>
              </a:rPr>
              <a:t>Industrial,	</a:t>
            </a:r>
            <a:r>
              <a:rPr sz="1050" i="1" spc="-10" dirty="0">
                <a:latin typeface="Georgia"/>
                <a:cs typeface="Georgia"/>
              </a:rPr>
              <a:t>Universidad	Distrital;	</a:t>
            </a:r>
            <a:r>
              <a:rPr sz="1050" i="1" spc="-5" dirty="0">
                <a:latin typeface="Georgia"/>
                <a:cs typeface="Georgia"/>
              </a:rPr>
              <a:t>Especialista	</a:t>
            </a:r>
            <a:r>
              <a:rPr sz="1050" i="1" dirty="0">
                <a:latin typeface="Georgia"/>
                <a:cs typeface="Georgia"/>
              </a:rPr>
              <a:t>en</a:t>
            </a:r>
            <a:endParaRPr sz="1050">
              <a:latin typeface="Georgia"/>
              <a:cs typeface="Georgi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algn="just">
              <a:lnSpc>
                <a:spcPct val="115300"/>
              </a:lnSpc>
              <a:spcBef>
                <a:spcPts val="85"/>
              </a:spcBef>
            </a:pPr>
            <a:r>
              <a:rPr spc="-5" dirty="0"/>
              <a:t>Evaluación</a:t>
            </a:r>
            <a:r>
              <a:rPr dirty="0"/>
              <a:t> </a:t>
            </a:r>
            <a:r>
              <a:rPr spc="5" dirty="0"/>
              <a:t>y</a:t>
            </a:r>
            <a:r>
              <a:rPr spc="10" dirty="0"/>
              <a:t> </a:t>
            </a:r>
            <a:r>
              <a:rPr spc="-5" dirty="0"/>
              <a:t>Desarrollo</a:t>
            </a:r>
            <a:r>
              <a:rPr dirty="0"/>
              <a:t> de</a:t>
            </a:r>
            <a:r>
              <a:rPr spc="5" dirty="0"/>
              <a:t> </a:t>
            </a:r>
            <a:r>
              <a:rPr spc="-15" dirty="0"/>
              <a:t>Proyectos,</a:t>
            </a:r>
            <a:r>
              <a:rPr spc="-10" dirty="0"/>
              <a:t> </a:t>
            </a:r>
            <a:r>
              <a:rPr spc="-5" dirty="0"/>
              <a:t>Universidad</a:t>
            </a:r>
            <a:r>
              <a:rPr dirty="0"/>
              <a:t> del</a:t>
            </a:r>
            <a:r>
              <a:rPr spc="5" dirty="0"/>
              <a:t> </a:t>
            </a:r>
            <a:r>
              <a:rPr spc="-15" dirty="0"/>
              <a:t>Rosario; </a:t>
            </a:r>
            <a:r>
              <a:rPr spc="-10" dirty="0"/>
              <a:t> </a:t>
            </a:r>
            <a:r>
              <a:rPr spc="-5" dirty="0"/>
              <a:t>Master Black </a:t>
            </a:r>
            <a:r>
              <a:rPr spc="5" dirty="0"/>
              <a:t>Belt </a:t>
            </a:r>
            <a:r>
              <a:rPr dirty="0"/>
              <a:t>Lean </a:t>
            </a:r>
            <a:r>
              <a:rPr spc="-10" dirty="0"/>
              <a:t>Six </a:t>
            </a:r>
            <a:r>
              <a:rPr spc="-5" dirty="0"/>
              <a:t>Sigma. </a:t>
            </a:r>
            <a:r>
              <a:rPr spc="-15" dirty="0"/>
              <a:t>Auditor </a:t>
            </a:r>
            <a:r>
              <a:rPr dirty="0"/>
              <a:t>Líder </a:t>
            </a:r>
            <a:r>
              <a:rPr spc="-5" dirty="0"/>
              <a:t>ISO </a:t>
            </a:r>
            <a:r>
              <a:rPr spc="-10" dirty="0"/>
              <a:t>9001:2008 </a:t>
            </a:r>
            <a:r>
              <a:rPr spc="5" dirty="0"/>
              <a:t>y </a:t>
            </a:r>
            <a:r>
              <a:rPr spc="10" dirty="0"/>
              <a:t> </a:t>
            </a:r>
            <a:r>
              <a:rPr spc="-5" dirty="0"/>
              <a:t>NTCGP </a:t>
            </a:r>
            <a:r>
              <a:rPr dirty="0"/>
              <a:t>1000:2009 para </a:t>
            </a:r>
            <a:r>
              <a:rPr spc="-15" dirty="0"/>
              <a:t>certificación</a:t>
            </a:r>
            <a:r>
              <a:rPr spc="-10" dirty="0"/>
              <a:t> </a:t>
            </a:r>
            <a:r>
              <a:rPr dirty="0"/>
              <a:t>con </a:t>
            </a:r>
            <a:r>
              <a:rPr spc="-5" dirty="0"/>
              <a:t>SGS</a:t>
            </a:r>
            <a:r>
              <a:rPr spc="240" dirty="0"/>
              <a:t> </a:t>
            </a:r>
            <a:r>
              <a:rPr spc="5" dirty="0"/>
              <a:t>y </a:t>
            </a:r>
            <a:r>
              <a:rPr dirty="0"/>
              <a:t>Cotecna</a:t>
            </a:r>
            <a:r>
              <a:rPr spc="254" dirty="0"/>
              <a:t> </a:t>
            </a:r>
            <a:r>
              <a:rPr spc="-10" dirty="0"/>
              <a:t>(más</a:t>
            </a:r>
            <a:r>
              <a:rPr spc="229" dirty="0"/>
              <a:t> </a:t>
            </a:r>
            <a:r>
              <a:rPr spc="-30" dirty="0"/>
              <a:t>de </a:t>
            </a:r>
            <a:r>
              <a:rPr spc="-25" dirty="0"/>
              <a:t> </a:t>
            </a:r>
            <a:r>
              <a:rPr spc="10" dirty="0"/>
              <a:t>100 </a:t>
            </a:r>
            <a:r>
              <a:rPr spc="-10" dirty="0"/>
              <a:t>empresas </a:t>
            </a:r>
            <a:r>
              <a:rPr spc="-15" dirty="0"/>
              <a:t>auditadas). </a:t>
            </a:r>
            <a:r>
              <a:rPr spc="-5" dirty="0"/>
              <a:t>Docente </a:t>
            </a:r>
            <a:r>
              <a:rPr spc="5" dirty="0"/>
              <a:t>en </a:t>
            </a:r>
            <a:r>
              <a:rPr spc="-15" dirty="0"/>
              <a:t>posgrado </a:t>
            </a:r>
            <a:r>
              <a:rPr dirty="0"/>
              <a:t>de </a:t>
            </a:r>
            <a:r>
              <a:rPr spc="-15" dirty="0"/>
              <a:t>las </a:t>
            </a:r>
            <a:r>
              <a:rPr spc="-10" dirty="0"/>
              <a:t>universidades </a:t>
            </a:r>
            <a:r>
              <a:rPr spc="-5" dirty="0"/>
              <a:t> </a:t>
            </a:r>
            <a:r>
              <a:rPr dirty="0"/>
              <a:t>Sergio </a:t>
            </a:r>
            <a:r>
              <a:rPr spc="-10" dirty="0"/>
              <a:t>Arboleda,</a:t>
            </a:r>
            <a:r>
              <a:rPr spc="-5" dirty="0"/>
              <a:t> </a:t>
            </a:r>
            <a:r>
              <a:rPr spc="-15" dirty="0"/>
              <a:t>Rosario, Javeriana. </a:t>
            </a:r>
            <a:r>
              <a:rPr spc="-10" dirty="0"/>
              <a:t>Capacitador </a:t>
            </a:r>
            <a:r>
              <a:rPr spc="15" dirty="0"/>
              <a:t>en </a:t>
            </a:r>
            <a:r>
              <a:rPr spc="-5" dirty="0"/>
              <a:t>entidades </a:t>
            </a:r>
            <a:r>
              <a:rPr spc="-15" dirty="0"/>
              <a:t>del </a:t>
            </a:r>
            <a:r>
              <a:rPr spc="-10" dirty="0"/>
              <a:t> </a:t>
            </a:r>
            <a:r>
              <a:rPr dirty="0"/>
              <a:t>sector público </a:t>
            </a:r>
            <a:r>
              <a:rPr spc="-5" dirty="0"/>
              <a:t>(Supersalud, Satena, </a:t>
            </a:r>
            <a:r>
              <a:rPr dirty="0"/>
              <a:t>MinDefensa, </a:t>
            </a:r>
            <a:r>
              <a:rPr spc="5" dirty="0"/>
              <a:t>FAC, </a:t>
            </a:r>
            <a:r>
              <a:rPr dirty="0"/>
              <a:t>Secretaria </a:t>
            </a:r>
            <a:r>
              <a:rPr spc="-25" dirty="0"/>
              <a:t>de </a:t>
            </a:r>
            <a:r>
              <a:rPr spc="-20" dirty="0"/>
              <a:t> </a:t>
            </a:r>
            <a:r>
              <a:rPr dirty="0"/>
              <a:t>Gobierno</a:t>
            </a:r>
            <a:r>
              <a:rPr spc="5" dirty="0"/>
              <a:t> </a:t>
            </a:r>
            <a:r>
              <a:rPr dirty="0"/>
              <a:t>del</a:t>
            </a:r>
            <a:r>
              <a:rPr spc="5" dirty="0"/>
              <a:t> </a:t>
            </a:r>
            <a:r>
              <a:rPr spc="-5" dirty="0"/>
              <a:t>Distrito,</a:t>
            </a:r>
            <a:r>
              <a:rPr dirty="0"/>
              <a:t> </a:t>
            </a:r>
            <a:r>
              <a:rPr spc="-10" dirty="0"/>
              <a:t>DAFP,</a:t>
            </a:r>
            <a:r>
              <a:rPr spc="235" dirty="0"/>
              <a:t> </a:t>
            </a:r>
            <a:r>
              <a:rPr spc="-5" dirty="0"/>
              <a:t>SuperSalud,</a:t>
            </a:r>
            <a:r>
              <a:rPr spc="245" dirty="0"/>
              <a:t> </a:t>
            </a:r>
            <a:r>
              <a:rPr spc="-10" dirty="0"/>
              <a:t>Controlaría </a:t>
            </a:r>
            <a:r>
              <a:rPr spc="-5" dirty="0"/>
              <a:t> Departamental</a:t>
            </a:r>
            <a:r>
              <a:rPr dirty="0"/>
              <a:t> </a:t>
            </a:r>
            <a:r>
              <a:rPr spc="-15" dirty="0"/>
              <a:t>Cundinamarca,</a:t>
            </a:r>
            <a:r>
              <a:rPr spc="-10" dirty="0"/>
              <a:t> </a:t>
            </a:r>
            <a:r>
              <a:rPr spc="-5" dirty="0"/>
              <a:t>DIAN,</a:t>
            </a:r>
            <a:r>
              <a:rPr spc="245" dirty="0"/>
              <a:t> </a:t>
            </a:r>
            <a:r>
              <a:rPr spc="-5" dirty="0"/>
              <a:t>Ejercito,</a:t>
            </a:r>
            <a:r>
              <a:rPr spc="245" dirty="0"/>
              <a:t> </a:t>
            </a:r>
            <a:r>
              <a:rPr dirty="0"/>
              <a:t>Policía</a:t>
            </a:r>
            <a:r>
              <a:rPr spc="254" dirty="0"/>
              <a:t> </a:t>
            </a:r>
            <a:r>
              <a:rPr spc="-15" dirty="0"/>
              <a:t>Bogotá, </a:t>
            </a:r>
            <a:r>
              <a:rPr spc="-10" dirty="0"/>
              <a:t> </a:t>
            </a:r>
            <a:r>
              <a:rPr dirty="0"/>
              <a:t>ICBF)</a:t>
            </a:r>
            <a:r>
              <a:rPr spc="5" dirty="0"/>
              <a:t> y</a:t>
            </a:r>
            <a:r>
              <a:rPr spc="10" dirty="0"/>
              <a:t> </a:t>
            </a:r>
            <a:r>
              <a:rPr spc="-5" dirty="0"/>
              <a:t>sector</a:t>
            </a:r>
            <a:r>
              <a:rPr dirty="0"/>
              <a:t> </a:t>
            </a:r>
            <a:r>
              <a:rPr spc="-5" dirty="0"/>
              <a:t>privado</a:t>
            </a:r>
            <a:r>
              <a:rPr dirty="0"/>
              <a:t> </a:t>
            </a:r>
            <a:r>
              <a:rPr spc="5" dirty="0"/>
              <a:t>en</a:t>
            </a:r>
            <a:r>
              <a:rPr spc="10" dirty="0"/>
              <a:t> </a:t>
            </a:r>
            <a:r>
              <a:rPr spc="-5" dirty="0"/>
              <a:t>diferentes</a:t>
            </a:r>
            <a:r>
              <a:rPr dirty="0"/>
              <a:t> </a:t>
            </a:r>
            <a:r>
              <a:rPr spc="-5" dirty="0"/>
              <a:t>sectores,</a:t>
            </a:r>
            <a:r>
              <a:rPr dirty="0"/>
              <a:t> </a:t>
            </a:r>
            <a:r>
              <a:rPr spc="5" dirty="0"/>
              <a:t>en</a:t>
            </a:r>
            <a:r>
              <a:rPr spc="10" dirty="0"/>
              <a:t> </a:t>
            </a:r>
            <a:r>
              <a:rPr spc="-15" dirty="0"/>
              <a:t>temáticas </a:t>
            </a:r>
            <a:r>
              <a:rPr spc="-10" dirty="0"/>
              <a:t> </a:t>
            </a:r>
            <a:r>
              <a:rPr spc="-5" dirty="0"/>
              <a:t>relacionadas</a:t>
            </a:r>
            <a:r>
              <a:rPr dirty="0"/>
              <a:t> con</a:t>
            </a:r>
            <a:r>
              <a:rPr spc="5" dirty="0"/>
              <a:t> </a:t>
            </a:r>
            <a:r>
              <a:rPr dirty="0"/>
              <a:t>el</a:t>
            </a:r>
            <a:r>
              <a:rPr spc="5" dirty="0"/>
              <a:t> </a:t>
            </a:r>
            <a:r>
              <a:rPr spc="-5" dirty="0"/>
              <a:t>desarrollo</a:t>
            </a:r>
            <a:r>
              <a:rPr dirty="0"/>
              <a:t> </a:t>
            </a:r>
            <a:r>
              <a:rPr spc="-15" dirty="0"/>
              <a:t>organizacional,</a:t>
            </a:r>
            <a:r>
              <a:rPr spc="-10" dirty="0"/>
              <a:t> </a:t>
            </a:r>
            <a:r>
              <a:rPr dirty="0"/>
              <a:t>el</a:t>
            </a:r>
            <a:r>
              <a:rPr spc="5" dirty="0"/>
              <a:t> </a:t>
            </a:r>
            <a:r>
              <a:rPr spc="-5" dirty="0"/>
              <a:t>mejoramiento </a:t>
            </a:r>
            <a:r>
              <a:rPr spc="-240" dirty="0"/>
              <a:t> </a:t>
            </a:r>
            <a:r>
              <a:rPr spc="-5" dirty="0"/>
              <a:t>continuo </a:t>
            </a:r>
            <a:r>
              <a:rPr spc="5" dirty="0"/>
              <a:t>y </a:t>
            </a:r>
            <a:r>
              <a:rPr spc="-10" dirty="0"/>
              <a:t>los sistemas </a:t>
            </a:r>
            <a:r>
              <a:rPr spc="-5" dirty="0"/>
              <a:t>de </a:t>
            </a:r>
            <a:r>
              <a:rPr spc="-15" dirty="0"/>
              <a:t>gestión. </a:t>
            </a:r>
            <a:r>
              <a:rPr spc="-10" dirty="0"/>
              <a:t>Consultor </a:t>
            </a:r>
            <a:r>
              <a:rPr spc="-5" dirty="0"/>
              <a:t>(incluido </a:t>
            </a:r>
            <a:r>
              <a:rPr spc="-10" dirty="0"/>
              <a:t>capacitación) </a:t>
            </a:r>
            <a:r>
              <a:rPr spc="-5" dirty="0"/>
              <a:t> </a:t>
            </a:r>
            <a:r>
              <a:rPr spc="5" dirty="0"/>
              <a:t>en </a:t>
            </a:r>
            <a:r>
              <a:rPr spc="-5" dirty="0"/>
              <a:t>sistemas </a:t>
            </a:r>
            <a:r>
              <a:rPr dirty="0"/>
              <a:t>de </a:t>
            </a:r>
            <a:r>
              <a:rPr spc="-10" dirty="0"/>
              <a:t>gestión </a:t>
            </a:r>
            <a:r>
              <a:rPr spc="5" dirty="0"/>
              <a:t>en </a:t>
            </a:r>
            <a:r>
              <a:rPr spc="-10" dirty="0"/>
              <a:t>empresas </a:t>
            </a:r>
            <a:r>
              <a:rPr spc="-20" dirty="0"/>
              <a:t>como: </a:t>
            </a:r>
            <a:r>
              <a:rPr spc="-10" dirty="0"/>
              <a:t>Supersalud, </a:t>
            </a:r>
            <a:r>
              <a:rPr spc="-15" dirty="0"/>
              <a:t>Instituto </a:t>
            </a:r>
            <a:r>
              <a:rPr spc="-5" dirty="0"/>
              <a:t>de </a:t>
            </a:r>
            <a:r>
              <a:rPr dirty="0"/>
              <a:t> </a:t>
            </a:r>
            <a:r>
              <a:rPr spc="-5" dirty="0"/>
              <a:t>Tránsito</a:t>
            </a:r>
            <a:r>
              <a:rPr dirty="0"/>
              <a:t> </a:t>
            </a:r>
            <a:r>
              <a:rPr spc="5" dirty="0"/>
              <a:t>y</a:t>
            </a:r>
            <a:r>
              <a:rPr spc="10" dirty="0"/>
              <a:t> </a:t>
            </a:r>
            <a:r>
              <a:rPr spc="-5" dirty="0"/>
              <a:t>Transporte</a:t>
            </a:r>
            <a:r>
              <a:rPr dirty="0"/>
              <a:t> </a:t>
            </a:r>
            <a:r>
              <a:rPr spc="-10" dirty="0"/>
              <a:t>de</a:t>
            </a:r>
            <a:r>
              <a:rPr spc="-5" dirty="0"/>
              <a:t> </a:t>
            </a:r>
            <a:r>
              <a:rPr spc="-10" dirty="0"/>
              <a:t>Arauca,</a:t>
            </a:r>
            <a:r>
              <a:rPr spc="-5" dirty="0"/>
              <a:t> Fundación</a:t>
            </a:r>
            <a:r>
              <a:rPr dirty="0"/>
              <a:t> </a:t>
            </a:r>
            <a:r>
              <a:rPr spc="-20" dirty="0"/>
              <a:t>País</a:t>
            </a:r>
            <a:r>
              <a:rPr spc="-15" dirty="0"/>
              <a:t> </a:t>
            </a:r>
            <a:r>
              <a:rPr spc="-5" dirty="0"/>
              <a:t>Libre,</a:t>
            </a:r>
            <a:r>
              <a:rPr dirty="0"/>
              <a:t> </a:t>
            </a:r>
            <a:r>
              <a:rPr spc="-10" dirty="0"/>
              <a:t>Instituto </a:t>
            </a:r>
            <a:r>
              <a:rPr spc="-5" dirty="0"/>
              <a:t> Nacional</a:t>
            </a:r>
            <a:r>
              <a:rPr dirty="0"/>
              <a:t> para</a:t>
            </a:r>
            <a:r>
              <a:rPr spc="5" dirty="0"/>
              <a:t> </a:t>
            </a:r>
            <a:r>
              <a:rPr spc="-20" dirty="0"/>
              <a:t>Sordos</a:t>
            </a:r>
            <a:r>
              <a:rPr spc="-15" dirty="0"/>
              <a:t> </a:t>
            </a:r>
            <a:r>
              <a:rPr spc="-10" dirty="0"/>
              <a:t>INSOR,</a:t>
            </a:r>
            <a:r>
              <a:rPr spc="-5" dirty="0"/>
              <a:t> </a:t>
            </a:r>
            <a:r>
              <a:rPr spc="5" dirty="0"/>
              <a:t>G</a:t>
            </a:r>
            <a:r>
              <a:rPr spc="10" dirty="0"/>
              <a:t> </a:t>
            </a:r>
            <a:r>
              <a:rPr spc="5" dirty="0"/>
              <a:t>&amp;</a:t>
            </a:r>
            <a:r>
              <a:rPr spc="10" dirty="0"/>
              <a:t> </a:t>
            </a:r>
            <a:r>
              <a:rPr spc="5" dirty="0"/>
              <a:t>G</a:t>
            </a:r>
            <a:r>
              <a:rPr spc="10" dirty="0"/>
              <a:t> </a:t>
            </a:r>
            <a:r>
              <a:rPr spc="-20" dirty="0"/>
              <a:t>asociados,</a:t>
            </a:r>
            <a:r>
              <a:rPr spc="-15" dirty="0"/>
              <a:t> </a:t>
            </a:r>
            <a:r>
              <a:rPr dirty="0"/>
              <a:t>Drilling</a:t>
            </a:r>
            <a:r>
              <a:rPr spc="5" dirty="0"/>
              <a:t> </a:t>
            </a:r>
            <a:r>
              <a:rPr spc="-10" dirty="0"/>
              <a:t>and </a:t>
            </a:r>
            <a:r>
              <a:rPr spc="-5" dirty="0"/>
              <a:t> Workover</a:t>
            </a:r>
            <a:r>
              <a:rPr dirty="0"/>
              <a:t> </a:t>
            </a:r>
            <a:r>
              <a:rPr spc="-5" dirty="0"/>
              <a:t>System,</a:t>
            </a:r>
            <a:r>
              <a:rPr dirty="0"/>
              <a:t> </a:t>
            </a:r>
            <a:r>
              <a:rPr spc="-5" dirty="0"/>
              <a:t>Cavipetrol,</a:t>
            </a:r>
            <a:r>
              <a:rPr dirty="0"/>
              <a:t> </a:t>
            </a:r>
            <a:r>
              <a:rPr spc="-15" dirty="0"/>
              <a:t>Policía</a:t>
            </a:r>
            <a:r>
              <a:rPr spc="-10" dirty="0"/>
              <a:t> </a:t>
            </a:r>
            <a:r>
              <a:rPr spc="-5" dirty="0"/>
              <a:t>Metropolitana</a:t>
            </a:r>
            <a:r>
              <a:rPr dirty="0"/>
              <a:t> de</a:t>
            </a:r>
            <a:r>
              <a:rPr spc="5" dirty="0"/>
              <a:t> </a:t>
            </a:r>
            <a:r>
              <a:rPr spc="-5" dirty="0"/>
              <a:t>Bogotá, </a:t>
            </a:r>
            <a:r>
              <a:rPr dirty="0"/>
              <a:t> </a:t>
            </a:r>
            <a:r>
              <a:rPr spc="-5" dirty="0"/>
              <a:t>Turbodiésel Medellín, Quimirel, </a:t>
            </a:r>
            <a:r>
              <a:rPr spc="-15" dirty="0"/>
              <a:t>Global </a:t>
            </a:r>
            <a:r>
              <a:rPr spc="-5" dirty="0"/>
              <a:t>Cleaners </a:t>
            </a:r>
            <a:r>
              <a:rPr dirty="0"/>
              <a:t>de </a:t>
            </a:r>
            <a:r>
              <a:rPr spc="-5" dirty="0"/>
              <a:t>Colombia, Grupo </a:t>
            </a:r>
            <a:r>
              <a:rPr dirty="0"/>
              <a:t> Guerrero</a:t>
            </a:r>
            <a:r>
              <a:rPr spc="5" dirty="0"/>
              <a:t> </a:t>
            </a:r>
            <a:r>
              <a:rPr spc="-10" dirty="0"/>
              <a:t>González,</a:t>
            </a:r>
            <a:r>
              <a:rPr spc="-5" dirty="0"/>
              <a:t> Metrofrenos</a:t>
            </a:r>
            <a:r>
              <a:rPr dirty="0"/>
              <a:t> </a:t>
            </a:r>
            <a:r>
              <a:rPr spc="-10" dirty="0"/>
              <a:t>Medellín,</a:t>
            </a:r>
            <a:r>
              <a:rPr spc="-5" dirty="0"/>
              <a:t> </a:t>
            </a:r>
            <a:r>
              <a:rPr spc="-15" dirty="0"/>
              <a:t>Facultad</a:t>
            </a:r>
            <a:r>
              <a:rPr spc="-10" dirty="0"/>
              <a:t> </a:t>
            </a:r>
            <a:r>
              <a:rPr dirty="0"/>
              <a:t>de</a:t>
            </a:r>
            <a:r>
              <a:rPr spc="5" dirty="0"/>
              <a:t> </a:t>
            </a:r>
            <a:r>
              <a:rPr spc="-15" dirty="0"/>
              <a:t>educación </a:t>
            </a:r>
            <a:r>
              <a:rPr spc="-10" dirty="0"/>
              <a:t> </a:t>
            </a:r>
            <a:r>
              <a:rPr spc="-5" dirty="0"/>
              <a:t>continuada </a:t>
            </a:r>
            <a:r>
              <a:rPr spc="-15" dirty="0"/>
              <a:t>Urosario,</a:t>
            </a:r>
            <a:r>
              <a:rPr spc="-10" dirty="0"/>
              <a:t> </a:t>
            </a:r>
            <a:r>
              <a:rPr spc="-5" dirty="0"/>
              <a:t>Fondo</a:t>
            </a:r>
            <a:r>
              <a:rPr dirty="0"/>
              <a:t> de</a:t>
            </a:r>
            <a:r>
              <a:rPr spc="250" dirty="0"/>
              <a:t> </a:t>
            </a:r>
            <a:r>
              <a:rPr spc="-20" dirty="0"/>
              <a:t>Seguridad</a:t>
            </a:r>
            <a:r>
              <a:rPr spc="215" dirty="0"/>
              <a:t> </a:t>
            </a:r>
            <a:r>
              <a:rPr dirty="0"/>
              <a:t>para</a:t>
            </a:r>
            <a:r>
              <a:rPr spc="250" dirty="0"/>
              <a:t> </a:t>
            </a:r>
            <a:r>
              <a:rPr dirty="0"/>
              <a:t>la </a:t>
            </a:r>
            <a:r>
              <a:rPr spc="-5" dirty="0"/>
              <a:t>Rama</a:t>
            </a:r>
            <a:r>
              <a:rPr spc="245" dirty="0"/>
              <a:t> </a:t>
            </a:r>
            <a:r>
              <a:rPr spc="-35" dirty="0"/>
              <a:t>Judicial</a:t>
            </a:r>
            <a:r>
              <a:rPr spc="185" dirty="0"/>
              <a:t> </a:t>
            </a:r>
            <a:r>
              <a:rPr spc="5" dirty="0"/>
              <a:t>y </a:t>
            </a:r>
            <a:r>
              <a:rPr spc="-240" dirty="0"/>
              <a:t> </a:t>
            </a:r>
            <a:r>
              <a:rPr dirty="0"/>
              <a:t>el</a:t>
            </a:r>
            <a:r>
              <a:rPr spc="-20" dirty="0"/>
              <a:t> </a:t>
            </a:r>
            <a:r>
              <a:rPr dirty="0"/>
              <a:t>Minis</a:t>
            </a:r>
            <a:r>
              <a:rPr spc="-10" dirty="0"/>
              <a:t>t</a:t>
            </a:r>
            <a:r>
              <a:rPr dirty="0"/>
              <a:t>e</a:t>
            </a:r>
            <a:r>
              <a:rPr spc="-10" dirty="0"/>
              <a:t>r</a:t>
            </a:r>
            <a:r>
              <a:rPr dirty="0"/>
              <a:t>io</a:t>
            </a:r>
            <a:r>
              <a:rPr spc="-65" dirty="0"/>
              <a:t> </a:t>
            </a:r>
            <a:r>
              <a:rPr spc="-5" dirty="0"/>
              <a:t>Público</a:t>
            </a:r>
            <a:r>
              <a:rPr dirty="0"/>
              <a:t>,</a:t>
            </a:r>
            <a:r>
              <a:rPr spc="-60" dirty="0"/>
              <a:t> </a:t>
            </a:r>
            <a:r>
              <a:rPr dirty="0"/>
              <a:t>Minis</a:t>
            </a:r>
            <a:r>
              <a:rPr spc="-10" dirty="0"/>
              <a:t>t</a:t>
            </a:r>
            <a:r>
              <a:rPr dirty="0"/>
              <a:t>e</a:t>
            </a:r>
            <a:r>
              <a:rPr spc="-10" dirty="0"/>
              <a:t>r</a:t>
            </a:r>
            <a:r>
              <a:rPr dirty="0"/>
              <a:t>io</a:t>
            </a:r>
            <a:r>
              <a:rPr spc="-85" dirty="0"/>
              <a:t> </a:t>
            </a:r>
            <a:r>
              <a:rPr spc="-5" dirty="0"/>
              <a:t>d</a:t>
            </a:r>
            <a:r>
              <a:rPr dirty="0"/>
              <a:t>el</a:t>
            </a:r>
            <a:r>
              <a:rPr spc="-160" dirty="0"/>
              <a:t> </a:t>
            </a:r>
            <a:r>
              <a:rPr spc="5" dirty="0"/>
              <a:t>I</a:t>
            </a:r>
            <a:r>
              <a:rPr spc="-10" dirty="0"/>
              <a:t>nt</a:t>
            </a:r>
            <a:r>
              <a:rPr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5" dirty="0"/>
              <a:t>or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152C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735</Words>
  <Application>Microsoft Office PowerPoint</Application>
  <PresentationFormat>Presentación en pantalla (16:9)</PresentationFormat>
  <Paragraphs>59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Arial MT</vt:lpstr>
      <vt:lpstr>Calibri</vt:lpstr>
      <vt:lpstr>Georgia</vt:lpstr>
      <vt:lpstr>Trebuchet MS</vt:lpstr>
      <vt:lpstr>Office Theme</vt:lpstr>
      <vt:lpstr>Value Stream Mapping</vt:lpstr>
      <vt:lpstr>¿Qué es VSM?</vt:lpstr>
      <vt:lpstr>Objetivo del  Entrenamiento</vt:lpstr>
      <vt:lpstr>Entrenamiento VSM</vt:lpstr>
      <vt:lpstr>Presentación de PowerPoint</vt:lpstr>
      <vt:lpstr>Diego Mauricio  Baquero Correa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VSM</dc:title>
  <dc:creator>Diego Mauricio Baquero</dc:creator>
  <cp:lastModifiedBy>Diego Mauricio Baquero</cp:lastModifiedBy>
  <cp:revision>2</cp:revision>
  <dcterms:created xsi:type="dcterms:W3CDTF">2023-12-25T21:15:19Z</dcterms:created>
  <dcterms:modified xsi:type="dcterms:W3CDTF">2025-09-20T21:30:07Z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2022-06-04T00:00:00Z</vt:filetime>
  </property>
  <property fmtid="{D5CDD505-2E9C-101B-9397-08002B2CF9AE}" pid="3" name="Creator">
    <vt:lpwstr>Microsoft® PowerPoint® para Microsoft 365</vt:lpwstr>
  </property>
  <property fmtid="{D5CDD505-2E9C-101B-9397-08002B2CF9AE}" pid="4" name="LastSaved">
    <vt:filetime>2023-12-25T00:00:00Z</vt:filetime>
  </property>
</Properties>
</file>